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4"/>
  </p:notesMasterIdLst>
  <p:sldIdLst>
    <p:sldId id="256" r:id="rId2"/>
    <p:sldId id="259" r:id="rId3"/>
    <p:sldId id="274" r:id="rId4"/>
    <p:sldId id="269" r:id="rId5"/>
    <p:sldId id="301" r:id="rId6"/>
    <p:sldId id="279" r:id="rId7"/>
    <p:sldId id="281" r:id="rId8"/>
    <p:sldId id="289" r:id="rId9"/>
    <p:sldId id="332" r:id="rId10"/>
    <p:sldId id="333" r:id="rId11"/>
    <p:sldId id="302" r:id="rId12"/>
    <p:sldId id="305" r:id="rId13"/>
    <p:sldId id="306" r:id="rId14"/>
    <p:sldId id="326" r:id="rId15"/>
    <p:sldId id="307" r:id="rId16"/>
    <p:sldId id="308" r:id="rId17"/>
    <p:sldId id="303" r:id="rId18"/>
    <p:sldId id="310" r:id="rId19"/>
    <p:sldId id="309" r:id="rId20"/>
    <p:sldId id="311" r:id="rId21"/>
    <p:sldId id="312" r:id="rId22"/>
    <p:sldId id="314" r:id="rId23"/>
    <p:sldId id="313" r:id="rId24"/>
    <p:sldId id="315" r:id="rId25"/>
    <p:sldId id="316" r:id="rId26"/>
    <p:sldId id="317" r:id="rId27"/>
    <p:sldId id="318" r:id="rId28"/>
    <p:sldId id="321" r:id="rId29"/>
    <p:sldId id="322" r:id="rId30"/>
    <p:sldId id="323" r:id="rId31"/>
    <p:sldId id="324" r:id="rId32"/>
    <p:sldId id="325" r:id="rId33"/>
    <p:sldId id="327" r:id="rId34"/>
    <p:sldId id="328" r:id="rId35"/>
    <p:sldId id="330" r:id="rId36"/>
    <p:sldId id="331" r:id="rId37"/>
    <p:sldId id="335" r:id="rId38"/>
    <p:sldId id="336" r:id="rId39"/>
    <p:sldId id="337" r:id="rId40"/>
    <p:sldId id="338" r:id="rId41"/>
    <p:sldId id="299" r:id="rId42"/>
    <p:sldId id="300" r:id="rId4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FF29"/>
    <a:srgbClr val="003635"/>
    <a:srgbClr val="5DD5FF"/>
    <a:srgbClr val="00217E"/>
    <a:srgbClr val="600000"/>
    <a:srgbClr val="FF8225"/>
    <a:srgbClr val="FF2549"/>
    <a:srgbClr val="FF0D97"/>
    <a:srgbClr val="0000CC"/>
    <a:srgbClr val="C800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66"/>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12/23/2022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10</a:t>
            </a:fld>
            <a:endParaRPr lang="en-US"/>
          </a:p>
        </p:txBody>
      </p:sp>
    </p:spTree>
    <p:extLst>
      <p:ext uri="{BB962C8B-B14F-4D97-AF65-F5344CB8AC3E}">
        <p14:creationId xmlns:p14="http://schemas.microsoft.com/office/powerpoint/2010/main" val="486783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4576" y="2551471"/>
            <a:ext cx="6740011" cy="1017639"/>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49827" y="3668664"/>
            <a:ext cx="8001000" cy="678426"/>
          </a:xfrm>
        </p:spPr>
        <p:txBody>
          <a:bodyPr>
            <a:normAutofit/>
          </a:bodyPr>
          <a:lstStyle>
            <a:lvl1pPr marL="0" indent="0" algn="l">
              <a:buNone/>
              <a:defRPr sz="2800" b="0" i="0">
                <a:solidFill>
                  <a:srgbClr val="FFC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12/23/2022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6693" y="312827"/>
            <a:ext cx="8259098" cy="763526"/>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01445" y="1224116"/>
            <a:ext cx="8244349" cy="3524865"/>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0489" y="539273"/>
            <a:ext cx="6449920" cy="725349"/>
          </a:xfrm>
        </p:spPr>
        <p:txBody>
          <a:bodyPr>
            <a:normAutofit/>
          </a:bodyPr>
          <a:lstStyle>
            <a:lvl1pPr algn="l">
              <a:defRPr sz="3600">
                <a:solidFill>
                  <a:srgbClr val="FFC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79322" y="1312606"/>
            <a:ext cx="6474543" cy="3508626"/>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12/23/2022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0067" y="301139"/>
            <a:ext cx="8093365"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11273"/>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083670"/>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11273"/>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083670"/>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12/23/2022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12/23/2022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gi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gi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gi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jpeg"/><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gi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gi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jpeg"/><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gi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gi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272" y="299166"/>
            <a:ext cx="3661334" cy="1084006"/>
          </a:xfrm>
        </p:spPr>
        <p:txBody>
          <a:bodyPr>
            <a:noAutofit/>
          </a:bodyPr>
          <a:lstStyle/>
          <a:p>
            <a:r>
              <a:rPr lang="en-US" sz="4000" b="1" dirty="0"/>
              <a:t>ACADEMIC ERP</a:t>
            </a:r>
          </a:p>
        </p:txBody>
      </p:sp>
      <p:sp>
        <p:nvSpPr>
          <p:cNvPr id="3" name="Subtitle 2"/>
          <p:cNvSpPr>
            <a:spLocks noGrp="1"/>
          </p:cNvSpPr>
          <p:nvPr>
            <p:ph type="subTitle" idx="1"/>
          </p:nvPr>
        </p:nvSpPr>
        <p:spPr>
          <a:xfrm>
            <a:off x="-83128" y="1361208"/>
            <a:ext cx="4370119" cy="730043"/>
          </a:xfrm>
        </p:spPr>
        <p:txBody>
          <a:bodyPr>
            <a:noAutofit/>
          </a:bodyPr>
          <a:lstStyle/>
          <a:p>
            <a:pPr algn="ctr"/>
            <a:r>
              <a:rPr lang="en-US" sz="2400" b="1" dirty="0">
                <a:solidFill>
                  <a:schemeClr val="bg1"/>
                </a:solidFill>
              </a:rPr>
              <a:t>Presented By: </a:t>
            </a:r>
          </a:p>
          <a:p>
            <a:pPr algn="ctr"/>
            <a:r>
              <a:rPr lang="en-US" sz="2400" b="1" dirty="0">
                <a:solidFill>
                  <a:schemeClr val="bg1"/>
                </a:solidFill>
              </a:rPr>
              <a:t>VIVID International</a:t>
            </a:r>
          </a:p>
        </p:txBody>
      </p:sp>
      <p:pic>
        <p:nvPicPr>
          <p:cNvPr id="1026" name="Picture 2" descr="D:\Lutfullahil Mehdee\Marketing or Promotions\Tools\Office Soft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896" y="2795648"/>
            <a:ext cx="2232561" cy="1809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Title 1"/>
          <p:cNvSpPr txBox="1">
            <a:spLocks/>
          </p:cNvSpPr>
          <p:nvPr/>
        </p:nvSpPr>
        <p:spPr>
          <a:xfrm>
            <a:off x="2655550" y="296878"/>
            <a:ext cx="6927839" cy="725349"/>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r>
              <a:rPr lang="en-US" sz="3200" b="1" dirty="0">
                <a:solidFill>
                  <a:schemeClr val="bg1"/>
                </a:solidFill>
              </a:rPr>
              <a:t>Dynamic Website</a:t>
            </a:r>
            <a:br>
              <a:rPr lang="en-US" sz="3200" b="1" dirty="0"/>
            </a:br>
            <a:endParaRPr lang="en-US" sz="3200" dirty="0"/>
          </a:p>
        </p:txBody>
      </p:sp>
      <p:pic>
        <p:nvPicPr>
          <p:cNvPr id="5" name="Picture 2" descr="D:\Lutfullahil Mehdee\Marketing or Promotions\Tools\Office Softs\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7EEFE64-4914-E1B5-AAC1-07EC2A84D46A}"/>
              </a:ext>
            </a:extLst>
          </p:cNvPr>
          <p:cNvPicPr>
            <a:picLocks noChangeAspect="1"/>
          </p:cNvPicPr>
          <p:nvPr/>
        </p:nvPicPr>
        <p:blipFill>
          <a:blip r:embed="rId4"/>
          <a:stretch>
            <a:fillRect/>
          </a:stretch>
        </p:blipFill>
        <p:spPr>
          <a:xfrm>
            <a:off x="0" y="1022227"/>
            <a:ext cx="9144000" cy="4121272"/>
          </a:xfrm>
          <a:prstGeom prst="rect">
            <a:avLst/>
          </a:prstGeom>
        </p:spPr>
      </p:pic>
    </p:spTree>
    <p:extLst>
      <p:ext uri="{BB962C8B-B14F-4D97-AF65-F5344CB8AC3E}">
        <p14:creationId xmlns:p14="http://schemas.microsoft.com/office/powerpoint/2010/main" val="576372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109" y="417808"/>
            <a:ext cx="6927839" cy="725349"/>
          </a:xfrm>
        </p:spPr>
        <p:txBody>
          <a:bodyPr>
            <a:normAutofit fontScale="90000"/>
          </a:bodyPr>
          <a:lstStyle/>
          <a:p>
            <a:r>
              <a:rPr lang="en-US" b="1" dirty="0">
                <a:solidFill>
                  <a:schemeClr val="bg1"/>
                </a:solidFill>
              </a:rPr>
              <a:t>Online Tuition Fees Collection System</a:t>
            </a:r>
            <a:br>
              <a:rPr lang="en-US" b="1" dirty="0"/>
            </a:br>
            <a:endParaRPr lang="en-US" dirty="0"/>
          </a:p>
        </p:txBody>
      </p:sp>
      <p:sp>
        <p:nvSpPr>
          <p:cNvPr id="3" name="Content Placeholder 2"/>
          <p:cNvSpPr>
            <a:spLocks noGrp="1"/>
          </p:cNvSpPr>
          <p:nvPr>
            <p:ph idx="1"/>
          </p:nvPr>
        </p:nvSpPr>
        <p:spPr>
          <a:xfrm>
            <a:off x="776206" y="1000653"/>
            <a:ext cx="5387088" cy="3894957"/>
          </a:xfrm>
        </p:spPr>
        <p:txBody>
          <a:bodyPr>
            <a:normAutofit fontScale="32500" lnSpcReduction="20000"/>
          </a:bodyPr>
          <a:lstStyle/>
          <a:p>
            <a:pPr marL="0" indent="0">
              <a:lnSpc>
                <a:spcPct val="120000"/>
              </a:lnSpc>
              <a:buNone/>
            </a:pPr>
            <a:r>
              <a:rPr lang="en-US" b="1" dirty="0"/>
              <a:t>           </a:t>
            </a:r>
            <a:r>
              <a:rPr lang="en-US" sz="7200" b="1" dirty="0"/>
              <a:t>Modules</a:t>
            </a:r>
            <a:endParaRPr lang="en-US" sz="6400" b="1" dirty="0"/>
          </a:p>
          <a:p>
            <a:pPr lvl="1">
              <a:lnSpc>
                <a:spcPct val="120000"/>
              </a:lnSpc>
              <a:buBlip>
                <a:blip r:embed="rId2"/>
              </a:buBlip>
            </a:pPr>
            <a:r>
              <a:rPr lang="en-US" sz="6400" b="1" dirty="0"/>
              <a:t>Payment Through TAP, </a:t>
            </a:r>
            <a:r>
              <a:rPr lang="en-US" sz="6400" b="1" dirty="0" err="1"/>
              <a:t>Bkash</a:t>
            </a:r>
            <a:r>
              <a:rPr lang="en-US" sz="6400" b="1" dirty="0"/>
              <a:t>, Rocket Or Any Other Mobile Banking System</a:t>
            </a:r>
          </a:p>
          <a:p>
            <a:pPr lvl="1">
              <a:lnSpc>
                <a:spcPct val="120000"/>
              </a:lnSpc>
              <a:buBlip>
                <a:blip r:embed="rId2"/>
              </a:buBlip>
            </a:pPr>
            <a:r>
              <a:rPr lang="en-US" sz="6400" b="1" dirty="0"/>
              <a:t>Payment Through Debit Or Credit Card</a:t>
            </a:r>
          </a:p>
          <a:p>
            <a:pPr lvl="1">
              <a:lnSpc>
                <a:spcPct val="120000"/>
              </a:lnSpc>
              <a:buBlip>
                <a:blip r:embed="rId2"/>
              </a:buBlip>
            </a:pPr>
            <a:r>
              <a:rPr lang="en-US" sz="6400" b="1" dirty="0"/>
              <a:t>Head Wise Dues Load</a:t>
            </a:r>
          </a:p>
          <a:p>
            <a:pPr lvl="1">
              <a:lnSpc>
                <a:spcPct val="120000"/>
              </a:lnSpc>
              <a:buBlip>
                <a:blip r:embed="rId2"/>
              </a:buBlip>
            </a:pPr>
            <a:r>
              <a:rPr lang="en-US" sz="6400" b="1" dirty="0"/>
              <a:t>Display Of Waiver Amount</a:t>
            </a:r>
          </a:p>
          <a:p>
            <a:pPr lvl="1">
              <a:lnSpc>
                <a:spcPct val="120000"/>
              </a:lnSpc>
              <a:buBlip>
                <a:blip r:embed="rId2"/>
              </a:buBlip>
            </a:pPr>
            <a:r>
              <a:rPr lang="en-US" sz="6400" b="1" dirty="0"/>
              <a:t>Display Of Fine Amount</a:t>
            </a:r>
          </a:p>
          <a:p>
            <a:pPr lvl="1">
              <a:lnSpc>
                <a:spcPct val="120000"/>
              </a:lnSpc>
              <a:buBlip>
                <a:blip r:embed="rId2"/>
              </a:buBlip>
            </a:pPr>
            <a:r>
              <a:rPr lang="en-US" sz="6400" b="1" dirty="0"/>
              <a:t>Payment History</a:t>
            </a:r>
          </a:p>
          <a:p>
            <a:pPr lvl="1">
              <a:lnSpc>
                <a:spcPct val="120000"/>
              </a:lnSpc>
              <a:buBlip>
                <a:blip r:embed="rId2"/>
              </a:buBlip>
            </a:pPr>
            <a:r>
              <a:rPr lang="en-US" sz="6400" b="1" dirty="0"/>
              <a:t>Save And Download Pay-Sleep Online</a:t>
            </a:r>
          </a:p>
          <a:p>
            <a:pPr marL="0" indent="0">
              <a:buNone/>
            </a:pPr>
            <a:endParaRPr lang="en-US" dirty="0"/>
          </a:p>
        </p:txBody>
      </p:sp>
      <p:pic>
        <p:nvPicPr>
          <p:cNvPr id="5" name="Picture 2" descr="D:\Lutfullahil Mehdee\Marketing or Promotions\Tools\Office Softs\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90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5" name="Title 1"/>
          <p:cNvSpPr>
            <a:spLocks noGrp="1"/>
          </p:cNvSpPr>
          <p:nvPr>
            <p:ph type="title"/>
          </p:nvPr>
        </p:nvSpPr>
        <p:spPr>
          <a:xfrm>
            <a:off x="1408638" y="310929"/>
            <a:ext cx="6927839" cy="725349"/>
          </a:xfrm>
        </p:spPr>
        <p:txBody>
          <a:bodyPr>
            <a:normAutofit fontScale="90000"/>
          </a:bodyPr>
          <a:lstStyle/>
          <a:p>
            <a:r>
              <a:rPr lang="en-US" b="1" dirty="0">
                <a:solidFill>
                  <a:schemeClr val="bg1"/>
                </a:solidFill>
              </a:rPr>
              <a:t>Online Tuition Fees Collection System</a:t>
            </a:r>
            <a:br>
              <a:rPr lang="en-US" b="1" dirty="0"/>
            </a:br>
            <a:endParaRPr lang="en-US" dirty="0"/>
          </a:p>
        </p:txBody>
      </p:sp>
      <p:pic>
        <p:nvPicPr>
          <p:cNvPr id="2050" name="Picture 2" descr="C:\Users\Mehdee\Desktop\Cap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19397"/>
            <a:ext cx="9144001" cy="43241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Lutfullahil Mehdee\Marketing or Promotions\Tools\Office Softs\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294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3074" name="Picture 2" descr="C:\Users\Mehdee\Desktop\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7522"/>
            <a:ext cx="9144000" cy="43359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Lutfullahil Mehdee\Marketing or Promotions\Tools\Office Softs\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1408638" y="310929"/>
            <a:ext cx="6927839" cy="725349"/>
          </a:xfrm>
        </p:spPr>
        <p:txBody>
          <a:bodyPr>
            <a:normAutofit fontScale="90000"/>
          </a:bodyPr>
          <a:lstStyle/>
          <a:p>
            <a:r>
              <a:rPr lang="en-US" b="1" dirty="0">
                <a:solidFill>
                  <a:schemeClr val="bg1"/>
                </a:solidFill>
              </a:rPr>
              <a:t>Online Tuition Fees Collection System</a:t>
            </a:r>
            <a:br>
              <a:rPr lang="en-US" b="1" dirty="0"/>
            </a:br>
            <a:endParaRPr lang="en-US" dirty="0"/>
          </a:p>
        </p:txBody>
      </p:sp>
    </p:spTree>
    <p:extLst>
      <p:ext uri="{BB962C8B-B14F-4D97-AF65-F5344CB8AC3E}">
        <p14:creationId xmlns:p14="http://schemas.microsoft.com/office/powerpoint/2010/main" val="2019580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a:spLocks noGrp="1"/>
          </p:cNvSpPr>
          <p:nvPr>
            <p:ph type="title"/>
          </p:nvPr>
        </p:nvSpPr>
        <p:spPr>
          <a:xfrm>
            <a:off x="261258" y="310929"/>
            <a:ext cx="8075220" cy="725349"/>
          </a:xfrm>
        </p:spPr>
        <p:txBody>
          <a:bodyPr>
            <a:normAutofit fontScale="90000"/>
          </a:bodyPr>
          <a:lstStyle/>
          <a:p>
            <a:r>
              <a:rPr lang="en-US" b="1" dirty="0">
                <a:solidFill>
                  <a:schemeClr val="bg1"/>
                </a:solidFill>
              </a:rPr>
              <a:t>Online Tuition Fees Collection System (</a:t>
            </a:r>
            <a:r>
              <a:rPr lang="en-US" b="1" dirty="0" err="1">
                <a:solidFill>
                  <a:schemeClr val="bg1"/>
                </a:solidFill>
              </a:rPr>
              <a:t>Tcash</a:t>
            </a:r>
            <a:r>
              <a:rPr lang="en-US" b="1" dirty="0">
                <a:solidFill>
                  <a:schemeClr val="bg1"/>
                </a:solidFill>
              </a:rPr>
              <a:t>)</a:t>
            </a:r>
            <a:br>
              <a:rPr lang="en-US" b="1" dirty="0"/>
            </a:br>
            <a:endParaRPr lang="en-US" dirty="0"/>
          </a:p>
        </p:txBody>
      </p:sp>
      <p:pic>
        <p:nvPicPr>
          <p:cNvPr id="5" name="Picture 2" descr="D:\Lutfullahil Mehdee\Marketing or Promotions\Tools\Office Softs\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pic>
        <p:nvPicPr>
          <p:cNvPr id="28675" name="Picture 3" descr="C:\Users\Mehdee\Desktop\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19396"/>
            <a:ext cx="9143998" cy="4324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211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098" name="Picture 2" descr="C:\Users\Mehdee\Desktop\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66899"/>
            <a:ext cx="9144000" cy="42766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Lutfullahil Mehdee\Marketing or Promotions\Tools\Office Softs\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570016" y="310929"/>
            <a:ext cx="7766461" cy="725349"/>
          </a:xfrm>
        </p:spPr>
        <p:txBody>
          <a:bodyPr>
            <a:noAutofit/>
          </a:bodyPr>
          <a:lstStyle/>
          <a:p>
            <a:r>
              <a:rPr lang="en-US" sz="2800" b="1" dirty="0">
                <a:solidFill>
                  <a:schemeClr val="bg1"/>
                </a:solidFill>
              </a:rPr>
              <a:t>Online Tuition Fees Collection System (Pay-Sleep)</a:t>
            </a:r>
            <a:br>
              <a:rPr lang="en-US" sz="2800" b="1" dirty="0"/>
            </a:br>
            <a:endParaRPr lang="en-US" sz="2800" dirty="0"/>
          </a:p>
        </p:txBody>
      </p:sp>
    </p:spTree>
    <p:extLst>
      <p:ext uri="{BB962C8B-B14F-4D97-AF65-F5344CB8AC3E}">
        <p14:creationId xmlns:p14="http://schemas.microsoft.com/office/powerpoint/2010/main" val="461750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20183" y="194488"/>
            <a:ext cx="8659373" cy="430420"/>
          </a:xfrm>
        </p:spPr>
        <p:txBody>
          <a:bodyPr>
            <a:noAutofit/>
          </a:bodyPr>
          <a:lstStyle/>
          <a:p>
            <a:r>
              <a:rPr lang="en-US" sz="2800" b="1" dirty="0">
                <a:solidFill>
                  <a:schemeClr val="bg1"/>
                </a:solidFill>
                <a:effectLst/>
              </a:rPr>
              <a:t>The Process of Online Payment System (</a:t>
            </a:r>
            <a:r>
              <a:rPr lang="en-US" sz="2800" b="1" dirty="0" err="1">
                <a:solidFill>
                  <a:schemeClr val="bg1"/>
                </a:solidFill>
                <a:effectLst/>
              </a:rPr>
              <a:t>Tkash</a:t>
            </a:r>
            <a:r>
              <a:rPr lang="en-US" sz="2800" b="1" dirty="0">
                <a:solidFill>
                  <a:schemeClr val="bg1"/>
                </a:solidFill>
                <a:effectLst/>
              </a:rPr>
              <a:t>)</a:t>
            </a:r>
            <a:endParaRPr lang="en-US" sz="2800" dirty="0">
              <a:solidFill>
                <a:schemeClr val="bg1"/>
              </a:solidFill>
              <a:effectLst/>
            </a:endParaRPr>
          </a:p>
        </p:txBody>
      </p:sp>
      <p:pic>
        <p:nvPicPr>
          <p:cNvPr id="5" name="Picture 2" descr="D:\Lutfullahil Mehdee\Marketing or Promotions\Tools\Office Softs\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pic>
        <p:nvPicPr>
          <p:cNvPr id="6161" name="Picture 1" descr="Description: C:\Users\Mehdee\Desktop\persons-0067_800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6394" y="924547"/>
            <a:ext cx="428625" cy="47625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3613146" y="1738073"/>
            <a:ext cx="1076325" cy="72000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dirty="0">
                <a:effectLst/>
                <a:ea typeface="Calibri"/>
                <a:cs typeface="Times New Roman"/>
              </a:rPr>
              <a:t>Login into their portal</a:t>
            </a:r>
          </a:p>
        </p:txBody>
      </p:sp>
      <p:sp>
        <p:nvSpPr>
          <p:cNvPr id="10" name="Rounded Rectangle 9"/>
          <p:cNvSpPr/>
          <p:nvPr/>
        </p:nvSpPr>
        <p:spPr>
          <a:xfrm>
            <a:off x="485145" y="2581431"/>
            <a:ext cx="1664289" cy="85709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dirty="0">
                <a:effectLst/>
                <a:ea typeface="Calibri"/>
                <a:cs typeface="Times New Roman"/>
              </a:rPr>
              <a:t>Click on </a:t>
            </a:r>
            <a:r>
              <a:rPr lang="en-US" sz="1100" b="1" dirty="0">
                <a:effectLst/>
                <a:ea typeface="Calibri"/>
                <a:cs typeface="Times New Roman"/>
              </a:rPr>
              <a:t>Payment Dues</a:t>
            </a:r>
            <a:endParaRPr lang="en-US" sz="1100" dirty="0">
              <a:effectLst/>
              <a:ea typeface="Calibri"/>
              <a:cs typeface="Times New Roman"/>
            </a:endParaRPr>
          </a:p>
        </p:txBody>
      </p:sp>
      <p:sp>
        <p:nvSpPr>
          <p:cNvPr id="11" name="Rounded Rectangle 10"/>
          <p:cNvSpPr/>
          <p:nvPr/>
        </p:nvSpPr>
        <p:spPr>
          <a:xfrm>
            <a:off x="2566658" y="2581432"/>
            <a:ext cx="1417613" cy="84970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dirty="0">
                <a:effectLst/>
                <a:ea typeface="Calibri"/>
                <a:cs typeface="Times New Roman"/>
              </a:rPr>
              <a:t>Select month or year then click on </a:t>
            </a:r>
            <a:r>
              <a:rPr lang="en-US" sz="1100" b="1" dirty="0">
                <a:effectLst/>
                <a:ea typeface="Calibri"/>
                <a:cs typeface="Times New Roman"/>
              </a:rPr>
              <a:t>Load Dues</a:t>
            </a:r>
            <a:endParaRPr lang="en-US" sz="1100" dirty="0">
              <a:effectLst/>
              <a:ea typeface="Calibri"/>
              <a:cs typeface="Times New Roman"/>
            </a:endParaRPr>
          </a:p>
        </p:txBody>
      </p:sp>
      <p:sp>
        <p:nvSpPr>
          <p:cNvPr id="12" name="Rounded Rectangle 11"/>
          <p:cNvSpPr/>
          <p:nvPr/>
        </p:nvSpPr>
        <p:spPr>
          <a:xfrm>
            <a:off x="4384908" y="2581433"/>
            <a:ext cx="1474719" cy="85709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dirty="0">
                <a:effectLst/>
                <a:ea typeface="Calibri"/>
                <a:cs typeface="Times New Roman"/>
              </a:rPr>
              <a:t>Click on </a:t>
            </a:r>
          </a:p>
          <a:p>
            <a:pPr marL="0" marR="0" algn="ctr">
              <a:lnSpc>
                <a:spcPct val="115000"/>
              </a:lnSpc>
              <a:spcBef>
                <a:spcPts val="0"/>
              </a:spcBef>
              <a:spcAft>
                <a:spcPts val="1000"/>
              </a:spcAft>
            </a:pPr>
            <a:r>
              <a:rPr lang="en-US" sz="1100" b="1" dirty="0">
                <a:effectLst/>
                <a:ea typeface="Calibri"/>
                <a:cs typeface="Times New Roman"/>
              </a:rPr>
              <a:t>Pay With Trust Bank</a:t>
            </a:r>
            <a:endParaRPr lang="en-US" sz="1100" dirty="0">
              <a:effectLst/>
              <a:ea typeface="Calibri"/>
              <a:cs typeface="Times New Roman"/>
            </a:endParaRPr>
          </a:p>
        </p:txBody>
      </p:sp>
      <p:sp>
        <p:nvSpPr>
          <p:cNvPr id="13" name="Rounded Rectangle 12"/>
          <p:cNvSpPr/>
          <p:nvPr/>
        </p:nvSpPr>
        <p:spPr>
          <a:xfrm>
            <a:off x="6222685" y="2581430"/>
            <a:ext cx="1721907" cy="857093"/>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dirty="0">
                <a:effectLst/>
                <a:ea typeface="Calibri"/>
                <a:cs typeface="Times New Roman"/>
              </a:rPr>
              <a:t>Select payment method</a:t>
            </a:r>
          </a:p>
          <a:p>
            <a:pPr marL="0" marR="0" algn="ctr">
              <a:lnSpc>
                <a:spcPct val="115000"/>
              </a:lnSpc>
              <a:spcBef>
                <a:spcPts val="0"/>
              </a:spcBef>
              <a:spcAft>
                <a:spcPts val="1000"/>
              </a:spcAft>
            </a:pPr>
            <a:r>
              <a:rPr lang="en-US" sz="1100" b="1" dirty="0">
                <a:effectLst/>
                <a:ea typeface="Calibri"/>
                <a:cs typeface="Times New Roman"/>
              </a:rPr>
              <a:t>(T-Cash)</a:t>
            </a:r>
            <a:endParaRPr lang="en-US" sz="1100" dirty="0">
              <a:effectLst/>
              <a:ea typeface="Calibri"/>
              <a:cs typeface="Times New Roman"/>
            </a:endParaRPr>
          </a:p>
        </p:txBody>
      </p:sp>
      <p:sp>
        <p:nvSpPr>
          <p:cNvPr id="14" name="Rounded Rectangle 13"/>
          <p:cNvSpPr/>
          <p:nvPr/>
        </p:nvSpPr>
        <p:spPr>
          <a:xfrm>
            <a:off x="497050" y="3721063"/>
            <a:ext cx="1640477" cy="906759"/>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dirty="0">
                <a:effectLst/>
                <a:ea typeface="Calibri"/>
                <a:cs typeface="Times New Roman"/>
              </a:rPr>
              <a:t>Click on </a:t>
            </a:r>
            <a:r>
              <a:rPr lang="en-US" sz="1100" b="1" dirty="0">
                <a:effectLst/>
                <a:ea typeface="Calibri"/>
                <a:cs typeface="Times New Roman"/>
              </a:rPr>
              <a:t>Go to Main Page</a:t>
            </a:r>
            <a:r>
              <a:rPr lang="en-US" sz="1100" dirty="0">
                <a:effectLst/>
                <a:ea typeface="Calibri"/>
                <a:cs typeface="Times New Roman"/>
              </a:rPr>
              <a:t> to be back to main page</a:t>
            </a:r>
          </a:p>
        </p:txBody>
      </p:sp>
      <p:sp>
        <p:nvSpPr>
          <p:cNvPr id="15" name="Rounded Rectangle 14"/>
          <p:cNvSpPr/>
          <p:nvPr/>
        </p:nvSpPr>
        <p:spPr>
          <a:xfrm>
            <a:off x="6222685" y="3710453"/>
            <a:ext cx="1721907" cy="89615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dirty="0">
                <a:effectLst/>
                <a:ea typeface="Calibri"/>
                <a:cs typeface="Times New Roman"/>
              </a:rPr>
              <a:t>Enter T-cash A/C number &amp; pin then click on </a:t>
            </a:r>
            <a:r>
              <a:rPr lang="en-US" sz="1100" b="1" dirty="0">
                <a:effectLst/>
                <a:ea typeface="Calibri"/>
                <a:cs typeface="Times New Roman"/>
              </a:rPr>
              <a:t>Send Authorization</a:t>
            </a:r>
            <a:r>
              <a:rPr lang="en-US" sz="1100" dirty="0">
                <a:effectLst/>
                <a:ea typeface="Calibri"/>
                <a:cs typeface="Times New Roman"/>
              </a:rPr>
              <a:t> </a:t>
            </a:r>
            <a:r>
              <a:rPr lang="en-US" sz="1100" b="1" dirty="0">
                <a:effectLst/>
                <a:ea typeface="Calibri"/>
                <a:cs typeface="Times New Roman"/>
              </a:rPr>
              <a:t>Code         </a:t>
            </a:r>
            <a:endParaRPr lang="en-US" sz="1100" dirty="0">
              <a:effectLst/>
              <a:ea typeface="Calibri"/>
              <a:cs typeface="Times New Roman"/>
            </a:endParaRPr>
          </a:p>
        </p:txBody>
      </p:sp>
      <p:sp>
        <p:nvSpPr>
          <p:cNvPr id="16" name="Rounded Rectangle 15"/>
          <p:cNvSpPr/>
          <p:nvPr/>
        </p:nvSpPr>
        <p:spPr>
          <a:xfrm>
            <a:off x="4400780" y="3710454"/>
            <a:ext cx="1455682" cy="89615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dirty="0">
                <a:effectLst/>
                <a:ea typeface="Calibri"/>
                <a:cs typeface="Times New Roman"/>
              </a:rPr>
              <a:t>Enter Authorization Code &amp; click on </a:t>
            </a:r>
            <a:r>
              <a:rPr lang="en-US" sz="1100" b="1" dirty="0">
                <a:effectLst/>
                <a:ea typeface="Calibri"/>
                <a:cs typeface="Times New Roman"/>
              </a:rPr>
              <a:t>Process Transaction</a:t>
            </a:r>
            <a:r>
              <a:rPr lang="en-US" sz="1100" dirty="0">
                <a:effectLst/>
                <a:ea typeface="Calibri"/>
                <a:cs typeface="Times New Roman"/>
              </a:rPr>
              <a:t>        </a:t>
            </a:r>
          </a:p>
        </p:txBody>
      </p:sp>
      <p:sp>
        <p:nvSpPr>
          <p:cNvPr id="17" name="Rounded Rectangle 16"/>
          <p:cNvSpPr/>
          <p:nvPr/>
        </p:nvSpPr>
        <p:spPr>
          <a:xfrm>
            <a:off x="2665096" y="3699848"/>
            <a:ext cx="1353590" cy="90675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dirty="0">
                <a:effectLst/>
                <a:ea typeface="Calibri"/>
                <a:cs typeface="Times New Roman"/>
              </a:rPr>
              <a:t>Click on </a:t>
            </a:r>
            <a:r>
              <a:rPr lang="en-US" sz="1100" b="1" dirty="0">
                <a:effectLst/>
                <a:ea typeface="Calibri"/>
                <a:cs typeface="Times New Roman"/>
              </a:rPr>
              <a:t>Download Pay sleep</a:t>
            </a:r>
            <a:r>
              <a:rPr lang="en-US" sz="1100" dirty="0">
                <a:effectLst/>
                <a:ea typeface="Calibri"/>
                <a:cs typeface="Times New Roman"/>
              </a:rPr>
              <a:t> to download</a:t>
            </a:r>
          </a:p>
        </p:txBody>
      </p:sp>
      <p:cxnSp>
        <p:nvCxnSpPr>
          <p:cNvPr id="18" name="Straight Arrow Connector 17"/>
          <p:cNvCxnSpPr/>
          <p:nvPr/>
        </p:nvCxnSpPr>
        <p:spPr>
          <a:xfrm>
            <a:off x="3384697" y="1110197"/>
            <a:ext cx="1481867" cy="0"/>
          </a:xfrm>
          <a:prstGeom prst="straightConnector1">
            <a:avLst/>
          </a:prstGeom>
          <a:ln w="38100">
            <a:headEnd type="arrow"/>
            <a:tailEnd type="arrow"/>
          </a:ln>
        </p:spPr>
        <p:style>
          <a:lnRef idx="2">
            <a:schemeClr val="dk1"/>
          </a:lnRef>
          <a:fillRef idx="0">
            <a:schemeClr val="dk1"/>
          </a:fillRef>
          <a:effectRef idx="1">
            <a:schemeClr val="dk1"/>
          </a:effectRef>
          <a:fontRef idx="minor">
            <a:schemeClr val="tx1"/>
          </a:fontRef>
        </p:style>
      </p:cxnSp>
      <p:sp>
        <p:nvSpPr>
          <p:cNvPr id="22" name="Down Arrow 21"/>
          <p:cNvSpPr/>
          <p:nvPr/>
        </p:nvSpPr>
        <p:spPr>
          <a:xfrm flipH="1">
            <a:off x="6983558" y="3440148"/>
            <a:ext cx="162055" cy="28992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3" name="Straight Arrow Connector 22"/>
          <p:cNvCxnSpPr/>
          <p:nvPr/>
        </p:nvCxnSpPr>
        <p:spPr>
          <a:xfrm flipH="1">
            <a:off x="1448790" y="2067919"/>
            <a:ext cx="2235738" cy="513511"/>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151309" y="1126428"/>
            <a:ext cx="0" cy="60007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Rectangle 20"/>
          <p:cNvSpPr>
            <a:spLocks noChangeArrowheads="1"/>
          </p:cNvSpPr>
          <p:nvPr/>
        </p:nvSpPr>
        <p:spPr bwMode="auto">
          <a:xfrm>
            <a:off x="0" y="-48399"/>
            <a:ext cx="307007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21"/>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br>
              <a:rPr kumimoji="0" lang="en-US" sz="1100" b="0" i="0" u="none" strike="noStrike" cap="none" normalizeH="0" baseline="0">
                <a:ln>
                  <a:noFill/>
                </a:ln>
                <a:solidFill>
                  <a:schemeClr val="tx1"/>
                </a:solidFill>
                <a:effectLst/>
                <a:latin typeface="Calibri" pitchFamily="34" charset="0"/>
                <a:ea typeface="Calibri" pitchFamily="34" charset="0"/>
                <a:cs typeface="Times New Roman" pitchFamily="18" charset="0"/>
              </a:rPr>
            </a:b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5" name="Rectangle 22"/>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Calibri" pitchFamily="34" charset="0"/>
                <a:ea typeface="Calibri" pitchFamily="34" charset="0"/>
                <a:cs typeface="Times New Roman" pitchFamily="18" charset="0"/>
              </a:rPr>
              <a:t>GUARDIAN</a:t>
            </a:r>
            <a:endParaRPr kumimoji="0" lang="en-US" sz="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7" name="Rectangle 33"/>
          <p:cNvSpPr>
            <a:spLocks noChangeArrowheads="1"/>
          </p:cNvSpPr>
          <p:nvPr/>
        </p:nvSpPr>
        <p:spPr bwMode="auto">
          <a:xfrm>
            <a:off x="-270219" y="143364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8" name="Rounded Rectangle 27"/>
          <p:cNvSpPr/>
          <p:nvPr/>
        </p:nvSpPr>
        <p:spPr>
          <a:xfrm>
            <a:off x="2149434" y="717879"/>
            <a:ext cx="1258389" cy="784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a:t>
            </a:r>
          </a:p>
        </p:txBody>
      </p:sp>
      <p:sp>
        <p:nvSpPr>
          <p:cNvPr id="31" name="Rounded Rectangle 30"/>
          <p:cNvSpPr/>
          <p:nvPr/>
        </p:nvSpPr>
        <p:spPr>
          <a:xfrm>
            <a:off x="4917121" y="745428"/>
            <a:ext cx="126746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Guardian</a:t>
            </a:r>
          </a:p>
        </p:txBody>
      </p:sp>
      <p:pic>
        <p:nvPicPr>
          <p:cNvPr id="6178" name="Picture 34" descr="C:\Users\Mehdee\Desktop\cartoon-students-vector-2573041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4029" y="832210"/>
            <a:ext cx="479727" cy="532969"/>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3944778" y="717879"/>
            <a:ext cx="466794" cy="369332"/>
          </a:xfrm>
          <a:prstGeom prst="rect">
            <a:avLst/>
          </a:prstGeom>
        </p:spPr>
        <p:txBody>
          <a:bodyPr wrap="none">
            <a:spAutoFit/>
          </a:bodyPr>
          <a:lstStyle/>
          <a:p>
            <a:r>
              <a:rPr lang="en-US" b="1" dirty="0">
                <a:latin typeface="Times New Roman" pitchFamily="18" charset="0"/>
                <a:ea typeface="Calibri" pitchFamily="34" charset="0"/>
                <a:cs typeface="Times New Roman" pitchFamily="18" charset="0"/>
              </a:rPr>
              <a:t>Or</a:t>
            </a:r>
            <a:endParaRPr lang="en-US" dirty="0"/>
          </a:p>
        </p:txBody>
      </p:sp>
      <p:sp>
        <p:nvSpPr>
          <p:cNvPr id="39" name="Right Arrow 38"/>
          <p:cNvSpPr/>
          <p:nvPr/>
        </p:nvSpPr>
        <p:spPr>
          <a:xfrm>
            <a:off x="2149434" y="3009977"/>
            <a:ext cx="366222" cy="6413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Right Arrow 39"/>
          <p:cNvSpPr/>
          <p:nvPr/>
        </p:nvSpPr>
        <p:spPr>
          <a:xfrm>
            <a:off x="5856463" y="2992811"/>
            <a:ext cx="366222" cy="6413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1" name="Right Arrow 40"/>
          <p:cNvSpPr/>
          <p:nvPr/>
        </p:nvSpPr>
        <p:spPr>
          <a:xfrm>
            <a:off x="4018686" y="3027886"/>
            <a:ext cx="366222" cy="6413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153" name="Left Arrow 6152"/>
          <p:cNvSpPr/>
          <p:nvPr/>
        </p:nvSpPr>
        <p:spPr>
          <a:xfrm>
            <a:off x="5856462" y="4149756"/>
            <a:ext cx="366223" cy="78390"/>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Left Arrow 50"/>
          <p:cNvSpPr/>
          <p:nvPr/>
        </p:nvSpPr>
        <p:spPr>
          <a:xfrm>
            <a:off x="4034557" y="4096052"/>
            <a:ext cx="366223" cy="78390"/>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Left Arrow 51"/>
          <p:cNvSpPr/>
          <p:nvPr/>
        </p:nvSpPr>
        <p:spPr>
          <a:xfrm>
            <a:off x="2137527" y="4135247"/>
            <a:ext cx="485049" cy="48032"/>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54055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a:spLocks noChangeArrowheads="1"/>
          </p:cNvSpPr>
          <p:nvPr/>
        </p:nvSpPr>
        <p:spPr bwMode="auto">
          <a:xfrm>
            <a:off x="3692546" y="2131775"/>
            <a:ext cx="1562223" cy="1202180"/>
          </a:xfrm>
          <a:prstGeom prst="ellipse">
            <a:avLst/>
          </a:prstGeom>
          <a:solidFill>
            <a:srgbClr val="66FF33"/>
          </a:solidFill>
          <a:ln w="38100">
            <a:solidFill>
              <a:schemeClr val="accent1">
                <a:lumMod val="75000"/>
                <a:lumOff val="0"/>
              </a:schemeClr>
            </a:solidFill>
            <a:round/>
            <a:headEnd/>
            <a:tailEnd/>
          </a:ln>
          <a:effectLst>
            <a:outerShdw dist="28398" dir="3806097" algn="ctr" rotWithShape="0">
              <a:schemeClr val="accent5">
                <a:lumMod val="50000"/>
                <a:lumOff val="0"/>
                <a:alpha val="50000"/>
              </a:schemeClr>
            </a:outerShdw>
          </a:effectLst>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800" b="1" dirty="0">
                <a:effectLst/>
                <a:latin typeface="Calibri"/>
                <a:ea typeface="Calibri"/>
                <a:cs typeface="Times New Roman"/>
              </a:rPr>
              <a:t>Online Payment System</a:t>
            </a:r>
            <a:endParaRPr lang="en-US" sz="1100" dirty="0">
              <a:effectLst/>
              <a:latin typeface="Calibri"/>
              <a:ea typeface="Calibri"/>
              <a:cs typeface="Times New Roman"/>
            </a:endParaRPr>
          </a:p>
        </p:txBody>
      </p:sp>
      <p:sp>
        <p:nvSpPr>
          <p:cNvPr id="9" name="Rounded Rectangle 8"/>
          <p:cNvSpPr>
            <a:spLocks noChangeArrowheads="1"/>
          </p:cNvSpPr>
          <p:nvPr/>
        </p:nvSpPr>
        <p:spPr bwMode="auto">
          <a:xfrm>
            <a:off x="249999" y="899743"/>
            <a:ext cx="1674421" cy="952869"/>
          </a:xfrm>
          <a:prstGeom prst="roundRect">
            <a:avLst>
              <a:gd name="adj" fmla="val 16667"/>
            </a:avLst>
          </a:prstGeom>
          <a:solidFill>
            <a:schemeClr val="accent5">
              <a:lumMod val="60000"/>
              <a:lumOff val="40000"/>
            </a:schemeClr>
          </a:solidFill>
          <a:ln w="9525">
            <a:solidFill>
              <a:srgbClr val="00206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400" b="1" dirty="0">
                <a:effectLst/>
                <a:latin typeface="Calibri"/>
                <a:ea typeface="Calibri"/>
                <a:cs typeface="Times New Roman"/>
              </a:rPr>
              <a:t>Login into the given profile</a:t>
            </a:r>
            <a:endParaRPr lang="en-US" sz="1100" dirty="0">
              <a:effectLst/>
              <a:latin typeface="Calibri"/>
              <a:ea typeface="Calibri"/>
              <a:cs typeface="Times New Roman"/>
            </a:endParaRPr>
          </a:p>
        </p:txBody>
      </p:sp>
      <p:sp>
        <p:nvSpPr>
          <p:cNvPr id="10" name="Left Arrow 9"/>
          <p:cNvSpPr>
            <a:spLocks noChangeArrowheads="1"/>
          </p:cNvSpPr>
          <p:nvPr/>
        </p:nvSpPr>
        <p:spPr bwMode="auto">
          <a:xfrm>
            <a:off x="1924419" y="1132889"/>
            <a:ext cx="1581708" cy="421233"/>
          </a:xfrm>
          <a:prstGeom prst="leftArrow">
            <a:avLst>
              <a:gd name="adj1" fmla="val 50000"/>
              <a:gd name="adj2" fmla="val 75000"/>
            </a:avLst>
          </a:prstGeom>
          <a:solidFill>
            <a:schemeClr val="accent6">
              <a:lumMod val="60000"/>
              <a:lumOff val="40000"/>
            </a:schemeClr>
          </a:solidFill>
          <a:ln w="38100">
            <a:solidFill>
              <a:srgbClr val="002060"/>
            </a:solidFill>
            <a:miter lim="800000"/>
            <a:headEnd/>
            <a:tailEnd/>
          </a:ln>
        </p:spPr>
        <p:txBody>
          <a:bodyPr rot="0" vert="horz" wrap="square" lIns="91440" tIns="45720" rIns="91440" bIns="45720" anchor="t" anchorCtr="0" upright="1">
            <a:noAutofit/>
          </a:bodyPr>
          <a:lstStyle/>
          <a:p>
            <a:endParaRPr lang="en-US"/>
          </a:p>
        </p:txBody>
      </p:sp>
      <p:sp>
        <p:nvSpPr>
          <p:cNvPr id="11" name="Rounded Rectangle 10"/>
          <p:cNvSpPr>
            <a:spLocks noChangeArrowheads="1"/>
          </p:cNvSpPr>
          <p:nvPr/>
        </p:nvSpPr>
        <p:spPr bwMode="auto">
          <a:xfrm>
            <a:off x="3420094" y="845592"/>
            <a:ext cx="2090057" cy="955746"/>
          </a:xfrm>
          <a:prstGeom prst="roundRect">
            <a:avLst>
              <a:gd name="adj" fmla="val 16667"/>
            </a:avLst>
          </a:prstGeom>
          <a:solidFill>
            <a:schemeClr val="accent5">
              <a:lumMod val="60000"/>
              <a:lumOff val="40000"/>
            </a:schemeClr>
          </a:solidFill>
          <a:ln w="9525">
            <a:solidFill>
              <a:srgbClr val="00206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endParaRPr lang="en-US" sz="1400" b="1" dirty="0">
              <a:effectLst/>
              <a:latin typeface="Calibri"/>
              <a:ea typeface="Calibri"/>
              <a:cs typeface="Times New Roman"/>
            </a:endParaRPr>
          </a:p>
          <a:p>
            <a:pPr marL="0" marR="0" algn="ctr">
              <a:lnSpc>
                <a:spcPct val="115000"/>
              </a:lnSpc>
              <a:spcBef>
                <a:spcPts val="0"/>
              </a:spcBef>
              <a:spcAft>
                <a:spcPts val="1000"/>
              </a:spcAft>
            </a:pPr>
            <a:r>
              <a:rPr lang="en-US" sz="1400" b="1" dirty="0">
                <a:effectLst/>
                <a:latin typeface="Calibri"/>
                <a:ea typeface="Calibri"/>
                <a:cs typeface="Times New Roman"/>
              </a:rPr>
              <a:t>Visit the Website</a:t>
            </a:r>
            <a:endParaRPr lang="en-US" sz="1100" dirty="0">
              <a:effectLst/>
              <a:latin typeface="Calibri"/>
              <a:ea typeface="Calibri"/>
              <a:cs typeface="Times New Roman"/>
            </a:endParaRPr>
          </a:p>
        </p:txBody>
      </p:sp>
      <p:sp>
        <p:nvSpPr>
          <p:cNvPr id="12" name="Rounded Rectangle 11"/>
          <p:cNvSpPr>
            <a:spLocks noChangeArrowheads="1"/>
          </p:cNvSpPr>
          <p:nvPr/>
        </p:nvSpPr>
        <p:spPr bwMode="auto">
          <a:xfrm>
            <a:off x="7109485" y="899743"/>
            <a:ext cx="1618878" cy="1007020"/>
          </a:xfrm>
          <a:prstGeom prst="roundRect">
            <a:avLst>
              <a:gd name="adj" fmla="val 16667"/>
            </a:avLst>
          </a:prstGeom>
          <a:solidFill>
            <a:schemeClr val="accent5">
              <a:lumMod val="60000"/>
              <a:lumOff val="40000"/>
            </a:schemeClr>
          </a:solidFill>
          <a:ln w="9525">
            <a:solidFill>
              <a:srgbClr val="00206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400" b="1" dirty="0">
                <a:effectLst/>
                <a:latin typeface="Calibri"/>
                <a:ea typeface="Calibri"/>
                <a:cs typeface="Times New Roman"/>
              </a:rPr>
              <a:t>Go to Payment History for Future Needs</a:t>
            </a:r>
            <a:endParaRPr lang="en-US" sz="1100" dirty="0">
              <a:effectLst/>
              <a:latin typeface="Calibri"/>
              <a:ea typeface="Calibri"/>
              <a:cs typeface="Times New Roman"/>
            </a:endParaRPr>
          </a:p>
        </p:txBody>
      </p:sp>
      <p:sp>
        <p:nvSpPr>
          <p:cNvPr id="14" name="Rounded Rectangle 13"/>
          <p:cNvSpPr>
            <a:spLocks noChangeArrowheads="1"/>
          </p:cNvSpPr>
          <p:nvPr/>
        </p:nvSpPr>
        <p:spPr bwMode="auto">
          <a:xfrm>
            <a:off x="249999" y="2310121"/>
            <a:ext cx="1674421" cy="997405"/>
          </a:xfrm>
          <a:prstGeom prst="roundRect">
            <a:avLst>
              <a:gd name="adj" fmla="val 16667"/>
            </a:avLst>
          </a:prstGeom>
          <a:solidFill>
            <a:schemeClr val="accent5">
              <a:lumMod val="60000"/>
              <a:lumOff val="40000"/>
            </a:schemeClr>
          </a:solidFill>
          <a:ln w="9525">
            <a:solidFill>
              <a:srgbClr val="00206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400" b="1" dirty="0">
                <a:effectLst/>
                <a:latin typeface="Calibri"/>
                <a:ea typeface="Calibri"/>
                <a:cs typeface="Times New Roman"/>
              </a:rPr>
              <a:t>Click on Payment Dues</a:t>
            </a:r>
            <a:endParaRPr lang="en-US" sz="1100" dirty="0">
              <a:effectLst/>
              <a:latin typeface="Calibri"/>
              <a:ea typeface="Calibri"/>
              <a:cs typeface="Times New Roman"/>
            </a:endParaRPr>
          </a:p>
        </p:txBody>
      </p:sp>
      <p:sp>
        <p:nvSpPr>
          <p:cNvPr id="17" name="Rounded Rectangle 16"/>
          <p:cNvSpPr>
            <a:spLocks noChangeArrowheads="1"/>
          </p:cNvSpPr>
          <p:nvPr/>
        </p:nvSpPr>
        <p:spPr bwMode="auto">
          <a:xfrm>
            <a:off x="304272" y="3767539"/>
            <a:ext cx="1620147" cy="1053843"/>
          </a:xfrm>
          <a:prstGeom prst="roundRect">
            <a:avLst>
              <a:gd name="adj" fmla="val 16667"/>
            </a:avLst>
          </a:prstGeom>
          <a:solidFill>
            <a:schemeClr val="accent5">
              <a:lumMod val="60000"/>
              <a:lumOff val="40000"/>
            </a:schemeClr>
          </a:solidFill>
          <a:ln w="9525">
            <a:solidFill>
              <a:srgbClr val="00206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400" b="1" dirty="0">
                <a:effectLst/>
                <a:latin typeface="Calibri"/>
                <a:ea typeface="Calibri"/>
                <a:cs typeface="Times New Roman"/>
              </a:rPr>
              <a:t>Select Months to Pay Fees</a:t>
            </a:r>
            <a:endParaRPr lang="en-US" sz="1100" dirty="0">
              <a:effectLst/>
              <a:latin typeface="Calibri"/>
              <a:ea typeface="Calibri"/>
              <a:cs typeface="Times New Roman"/>
            </a:endParaRPr>
          </a:p>
        </p:txBody>
      </p:sp>
      <p:sp>
        <p:nvSpPr>
          <p:cNvPr id="18" name="Rounded Rectangle 17"/>
          <p:cNvSpPr>
            <a:spLocks noChangeArrowheads="1"/>
          </p:cNvSpPr>
          <p:nvPr/>
        </p:nvSpPr>
        <p:spPr bwMode="auto">
          <a:xfrm>
            <a:off x="2185060" y="3666884"/>
            <a:ext cx="1358363" cy="1154498"/>
          </a:xfrm>
          <a:prstGeom prst="roundRect">
            <a:avLst>
              <a:gd name="adj" fmla="val 16667"/>
            </a:avLst>
          </a:prstGeom>
          <a:solidFill>
            <a:schemeClr val="accent5">
              <a:lumMod val="60000"/>
              <a:lumOff val="40000"/>
            </a:schemeClr>
          </a:solidFill>
          <a:ln w="9525">
            <a:solidFill>
              <a:srgbClr val="00206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400" b="1" dirty="0">
                <a:effectLst/>
                <a:latin typeface="Calibri"/>
                <a:ea typeface="Calibri"/>
                <a:cs typeface="Times New Roman"/>
              </a:rPr>
              <a:t>Click on Pay With </a:t>
            </a:r>
            <a:r>
              <a:rPr lang="en-US" sz="1400" b="1" dirty="0" err="1">
                <a:effectLst/>
                <a:latin typeface="Calibri"/>
                <a:ea typeface="Calibri"/>
                <a:cs typeface="Times New Roman"/>
              </a:rPr>
              <a:t>Bkash</a:t>
            </a:r>
            <a:r>
              <a:rPr lang="en-US" sz="1400" b="1" dirty="0">
                <a:effectLst/>
                <a:latin typeface="Calibri"/>
                <a:ea typeface="Calibri"/>
                <a:cs typeface="Times New Roman"/>
              </a:rPr>
              <a:t> Payment</a:t>
            </a:r>
            <a:endParaRPr lang="en-US" sz="1100" dirty="0">
              <a:effectLst/>
              <a:latin typeface="Calibri"/>
              <a:ea typeface="Calibri"/>
              <a:cs typeface="Times New Roman"/>
            </a:endParaRPr>
          </a:p>
        </p:txBody>
      </p:sp>
      <p:sp>
        <p:nvSpPr>
          <p:cNvPr id="19" name="Rounded Rectangle 18"/>
          <p:cNvSpPr>
            <a:spLocks noChangeArrowheads="1"/>
          </p:cNvSpPr>
          <p:nvPr/>
        </p:nvSpPr>
        <p:spPr bwMode="auto">
          <a:xfrm>
            <a:off x="3766767" y="3710493"/>
            <a:ext cx="1383103" cy="1110889"/>
          </a:xfrm>
          <a:prstGeom prst="roundRect">
            <a:avLst>
              <a:gd name="adj" fmla="val 16667"/>
            </a:avLst>
          </a:prstGeom>
          <a:solidFill>
            <a:schemeClr val="accent5">
              <a:lumMod val="60000"/>
              <a:lumOff val="40000"/>
            </a:schemeClr>
          </a:solidFill>
          <a:ln w="9525">
            <a:solidFill>
              <a:srgbClr val="00206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400" b="1" dirty="0">
                <a:effectLst/>
                <a:latin typeface="Calibri"/>
                <a:ea typeface="Calibri"/>
                <a:cs typeface="Times New Roman"/>
              </a:rPr>
              <a:t>Enter Your </a:t>
            </a:r>
            <a:r>
              <a:rPr lang="en-US" sz="1400" b="1" dirty="0" err="1">
                <a:effectLst/>
                <a:latin typeface="Calibri"/>
                <a:ea typeface="Calibri"/>
                <a:cs typeface="Times New Roman"/>
              </a:rPr>
              <a:t>Bkash</a:t>
            </a:r>
            <a:r>
              <a:rPr lang="en-US" sz="1400" b="1" dirty="0">
                <a:effectLst/>
                <a:latin typeface="Calibri"/>
                <a:ea typeface="Calibri"/>
                <a:cs typeface="Times New Roman"/>
              </a:rPr>
              <a:t> Account Number and Confirm</a:t>
            </a:r>
            <a:endParaRPr lang="en-US" sz="1100" dirty="0">
              <a:effectLst/>
              <a:latin typeface="Calibri"/>
              <a:ea typeface="Calibri"/>
              <a:cs typeface="Times New Roman"/>
            </a:endParaRPr>
          </a:p>
        </p:txBody>
      </p:sp>
      <p:sp>
        <p:nvSpPr>
          <p:cNvPr id="20" name="Rounded Rectangle 19"/>
          <p:cNvSpPr>
            <a:spLocks noChangeArrowheads="1"/>
          </p:cNvSpPr>
          <p:nvPr/>
        </p:nvSpPr>
        <p:spPr bwMode="auto">
          <a:xfrm>
            <a:off x="5424055" y="3729242"/>
            <a:ext cx="1426859" cy="1092140"/>
          </a:xfrm>
          <a:prstGeom prst="roundRect">
            <a:avLst>
              <a:gd name="adj" fmla="val 16667"/>
            </a:avLst>
          </a:prstGeom>
          <a:solidFill>
            <a:schemeClr val="accent5">
              <a:lumMod val="60000"/>
              <a:lumOff val="40000"/>
            </a:schemeClr>
          </a:solidFill>
          <a:ln w="9525">
            <a:solidFill>
              <a:srgbClr val="00206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400" b="1" dirty="0">
                <a:effectLst/>
                <a:latin typeface="Calibri"/>
                <a:ea typeface="Calibri"/>
                <a:cs typeface="Times New Roman"/>
              </a:rPr>
              <a:t>Enter Verification Code and Click on Confirm</a:t>
            </a:r>
            <a:endParaRPr lang="en-US" sz="1100" dirty="0">
              <a:effectLst/>
              <a:latin typeface="Calibri"/>
              <a:ea typeface="Calibri"/>
              <a:cs typeface="Times New Roman"/>
            </a:endParaRPr>
          </a:p>
          <a:p>
            <a:pPr marL="0" marR="0" algn="ctr">
              <a:lnSpc>
                <a:spcPct val="115000"/>
              </a:lnSpc>
              <a:spcBef>
                <a:spcPts val="0"/>
              </a:spcBef>
              <a:spcAft>
                <a:spcPts val="1000"/>
              </a:spcAft>
            </a:pPr>
            <a:r>
              <a:rPr lang="en-US" sz="1400" b="1" dirty="0">
                <a:effectLst/>
                <a:latin typeface="Calibri"/>
                <a:ea typeface="Calibri"/>
                <a:cs typeface="Times New Roman"/>
              </a:rPr>
              <a:t> </a:t>
            </a:r>
            <a:endParaRPr lang="en-US" sz="1100" dirty="0">
              <a:effectLst/>
              <a:latin typeface="Calibri"/>
              <a:ea typeface="Calibri"/>
              <a:cs typeface="Times New Roman"/>
            </a:endParaRPr>
          </a:p>
        </p:txBody>
      </p:sp>
      <p:sp>
        <p:nvSpPr>
          <p:cNvPr id="21" name="Rounded Rectangle 20"/>
          <p:cNvSpPr>
            <a:spLocks noChangeArrowheads="1"/>
          </p:cNvSpPr>
          <p:nvPr/>
        </p:nvSpPr>
        <p:spPr bwMode="auto">
          <a:xfrm>
            <a:off x="7109485" y="3721150"/>
            <a:ext cx="1705656" cy="1100232"/>
          </a:xfrm>
          <a:prstGeom prst="roundRect">
            <a:avLst>
              <a:gd name="adj" fmla="val 16667"/>
            </a:avLst>
          </a:prstGeom>
          <a:solidFill>
            <a:schemeClr val="accent5">
              <a:lumMod val="60000"/>
              <a:lumOff val="40000"/>
            </a:schemeClr>
          </a:solidFill>
          <a:ln w="9525">
            <a:solidFill>
              <a:srgbClr val="00206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400" b="1" dirty="0">
                <a:effectLst/>
                <a:latin typeface="Calibri"/>
                <a:ea typeface="Calibri"/>
                <a:cs typeface="Times New Roman"/>
              </a:rPr>
              <a:t>Enter Your Pin and Click on Confirm</a:t>
            </a:r>
            <a:endParaRPr lang="en-US" sz="1100" dirty="0">
              <a:effectLst/>
              <a:latin typeface="Calibri"/>
              <a:ea typeface="Calibri"/>
              <a:cs typeface="Times New Roman"/>
            </a:endParaRPr>
          </a:p>
          <a:p>
            <a:pPr marL="0" marR="0" algn="ctr">
              <a:lnSpc>
                <a:spcPct val="115000"/>
              </a:lnSpc>
              <a:spcBef>
                <a:spcPts val="0"/>
              </a:spcBef>
              <a:spcAft>
                <a:spcPts val="1000"/>
              </a:spcAft>
            </a:pPr>
            <a:r>
              <a:rPr lang="en-US" sz="1400" b="1" dirty="0">
                <a:effectLst/>
                <a:latin typeface="Calibri"/>
                <a:ea typeface="Calibri"/>
                <a:cs typeface="Times New Roman"/>
              </a:rPr>
              <a:t> </a:t>
            </a:r>
            <a:endParaRPr lang="en-US" sz="1100" dirty="0">
              <a:effectLst/>
              <a:latin typeface="Calibri"/>
              <a:ea typeface="Calibri"/>
              <a:cs typeface="Times New Roman"/>
            </a:endParaRPr>
          </a:p>
          <a:p>
            <a:pPr marL="0" marR="0" algn="ctr">
              <a:lnSpc>
                <a:spcPct val="115000"/>
              </a:lnSpc>
              <a:spcBef>
                <a:spcPts val="0"/>
              </a:spcBef>
              <a:spcAft>
                <a:spcPts val="1000"/>
              </a:spcAft>
            </a:pPr>
            <a:r>
              <a:rPr lang="en-US" sz="1400" b="1" dirty="0">
                <a:effectLst/>
                <a:latin typeface="Calibri"/>
                <a:ea typeface="Calibri"/>
                <a:cs typeface="Times New Roman"/>
              </a:rPr>
              <a:t> </a:t>
            </a:r>
            <a:endParaRPr lang="en-US" sz="1100" dirty="0">
              <a:effectLst/>
              <a:latin typeface="Calibri"/>
              <a:ea typeface="Calibri"/>
              <a:cs typeface="Times New Roman"/>
            </a:endParaRPr>
          </a:p>
        </p:txBody>
      </p:sp>
      <p:sp>
        <p:nvSpPr>
          <p:cNvPr id="22" name="Rounded Rectangle 21"/>
          <p:cNvSpPr>
            <a:spLocks noChangeArrowheads="1"/>
          </p:cNvSpPr>
          <p:nvPr/>
        </p:nvSpPr>
        <p:spPr bwMode="auto">
          <a:xfrm>
            <a:off x="7109485" y="2361006"/>
            <a:ext cx="1700304" cy="923016"/>
          </a:xfrm>
          <a:prstGeom prst="roundRect">
            <a:avLst>
              <a:gd name="adj" fmla="val 16667"/>
            </a:avLst>
          </a:prstGeom>
          <a:solidFill>
            <a:schemeClr val="accent5">
              <a:lumMod val="60000"/>
              <a:lumOff val="40000"/>
            </a:schemeClr>
          </a:solidFill>
          <a:ln w="9525">
            <a:solidFill>
              <a:srgbClr val="00206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400" b="1" dirty="0">
                <a:effectLst/>
                <a:latin typeface="Calibri"/>
                <a:ea typeface="Calibri"/>
                <a:cs typeface="Times New Roman"/>
              </a:rPr>
              <a:t>Download Pay-sleep and Save</a:t>
            </a:r>
            <a:endParaRPr lang="en-US" sz="1100" dirty="0">
              <a:effectLst/>
              <a:latin typeface="Calibri"/>
              <a:ea typeface="Calibri"/>
              <a:cs typeface="Times New Roman"/>
            </a:endParaRPr>
          </a:p>
        </p:txBody>
      </p:sp>
      <p:sp>
        <p:nvSpPr>
          <p:cNvPr id="27" name="Up-Down Arrow 26"/>
          <p:cNvSpPr>
            <a:spLocks noChangeArrowheads="1"/>
          </p:cNvSpPr>
          <p:nvPr/>
        </p:nvSpPr>
        <p:spPr bwMode="auto">
          <a:xfrm>
            <a:off x="4422074" y="1801338"/>
            <a:ext cx="153451" cy="395288"/>
          </a:xfrm>
          <a:prstGeom prst="upDownArrow">
            <a:avLst>
              <a:gd name="adj1" fmla="val 50000"/>
              <a:gd name="adj2" fmla="val 92222"/>
            </a:avLst>
          </a:prstGeom>
          <a:solidFill>
            <a:srgbClr val="66FF33"/>
          </a:solidFill>
          <a:ln w="38100">
            <a:solidFill>
              <a:srgbClr val="002060"/>
            </a:solidFill>
            <a:miter lim="800000"/>
            <a:headEnd/>
            <a:tailEnd/>
          </a:ln>
        </p:spPr>
        <p:txBody>
          <a:bodyPr rot="0" vert="eaVert" wrap="square" lIns="91440" tIns="45720" rIns="91440" bIns="45720" anchor="t" anchorCtr="0" upright="1">
            <a:noAutofit/>
          </a:bodyPr>
          <a:lstStyle/>
          <a:p>
            <a:endParaRPr lang="en-US"/>
          </a:p>
        </p:txBody>
      </p:sp>
      <p:sp>
        <p:nvSpPr>
          <p:cNvPr id="33" name="Up Arrow 32"/>
          <p:cNvSpPr>
            <a:spLocks noChangeArrowheads="1"/>
          </p:cNvSpPr>
          <p:nvPr/>
        </p:nvSpPr>
        <p:spPr bwMode="auto">
          <a:xfrm>
            <a:off x="7857538" y="1852612"/>
            <a:ext cx="209550" cy="558326"/>
          </a:xfrm>
          <a:prstGeom prst="upArrow">
            <a:avLst>
              <a:gd name="adj1" fmla="val 50000"/>
              <a:gd name="adj2" fmla="val 51136"/>
            </a:avLst>
          </a:prstGeom>
          <a:solidFill>
            <a:schemeClr val="accent6">
              <a:lumMod val="60000"/>
              <a:lumOff val="40000"/>
            </a:schemeClr>
          </a:solidFill>
          <a:ln w="38100">
            <a:solidFill>
              <a:srgbClr val="002060"/>
            </a:solidFill>
            <a:miter lim="800000"/>
            <a:headEnd/>
            <a:tailEnd/>
          </a:ln>
        </p:spPr>
        <p:txBody>
          <a:bodyPr rot="0" vert="eaVert" wrap="square" lIns="91440" tIns="45720" rIns="91440" bIns="45720" anchor="t" anchorCtr="0" upright="1">
            <a:noAutofit/>
          </a:bodyPr>
          <a:lstStyle/>
          <a:p>
            <a:endParaRPr lang="en-US"/>
          </a:p>
        </p:txBody>
      </p:sp>
      <p:pic>
        <p:nvPicPr>
          <p:cNvPr id="35" name="Picture 2" descr="D:\Lutfullahil Mehdee\Marketing or Promotions\Tools\Office Softs\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sp>
        <p:nvSpPr>
          <p:cNvPr id="36" name="Down Arrow 35"/>
          <p:cNvSpPr>
            <a:spLocks noChangeArrowheads="1"/>
          </p:cNvSpPr>
          <p:nvPr/>
        </p:nvSpPr>
        <p:spPr bwMode="auto">
          <a:xfrm flipH="1">
            <a:off x="967956" y="3284022"/>
            <a:ext cx="222603" cy="541366"/>
          </a:xfrm>
          <a:prstGeom prst="downArrow">
            <a:avLst>
              <a:gd name="adj1" fmla="val 50000"/>
              <a:gd name="adj2" fmla="val 48913"/>
            </a:avLst>
          </a:prstGeom>
          <a:solidFill>
            <a:schemeClr val="accent6">
              <a:lumMod val="60000"/>
              <a:lumOff val="40000"/>
            </a:schemeClr>
          </a:solidFill>
          <a:ln w="38100">
            <a:solidFill>
              <a:srgbClr val="002060"/>
            </a:solidFill>
            <a:miter lim="800000"/>
            <a:headEnd/>
            <a:tailEnd/>
          </a:ln>
          <a:effectLst>
            <a:outerShdw dist="28398" dir="3806097" algn="ctr" rotWithShape="0">
              <a:schemeClr val="lt1">
                <a:lumMod val="50000"/>
                <a:lumOff val="0"/>
                <a:alpha val="50000"/>
              </a:schemeClr>
            </a:outerShdw>
          </a:effectLst>
        </p:spPr>
        <p:txBody>
          <a:bodyPr rot="0" vert="eaVert" wrap="square" lIns="91440" tIns="45720" rIns="91440" bIns="45720" anchor="t" anchorCtr="0" upright="1">
            <a:noAutofit/>
          </a:bodyPr>
          <a:lstStyle/>
          <a:p>
            <a:endParaRPr lang="en-US"/>
          </a:p>
        </p:txBody>
      </p:sp>
      <p:sp>
        <p:nvSpPr>
          <p:cNvPr id="41" name="Left-Right Arrow 40"/>
          <p:cNvSpPr>
            <a:spLocks noChangeArrowheads="1"/>
          </p:cNvSpPr>
          <p:nvPr/>
        </p:nvSpPr>
        <p:spPr bwMode="auto">
          <a:xfrm>
            <a:off x="5293733" y="2788070"/>
            <a:ext cx="1655401" cy="194127"/>
          </a:xfrm>
          <a:prstGeom prst="leftRightArrow">
            <a:avLst>
              <a:gd name="adj1" fmla="val 50000"/>
              <a:gd name="adj2" fmla="val 170000"/>
            </a:avLst>
          </a:prstGeom>
          <a:solidFill>
            <a:srgbClr val="66FF33"/>
          </a:solidFill>
          <a:ln w="38100">
            <a:solidFill>
              <a:srgbClr val="002060"/>
            </a:solidFill>
            <a:miter lim="800000"/>
            <a:headEnd/>
            <a:tailEnd/>
          </a:ln>
        </p:spPr>
        <p:txBody>
          <a:bodyPr rot="0" vert="horz" wrap="square" lIns="91440" tIns="45720" rIns="91440" bIns="45720" anchor="t" anchorCtr="0" upright="1">
            <a:noAutofit/>
          </a:bodyPr>
          <a:lstStyle/>
          <a:p>
            <a:endParaRPr lang="en-US"/>
          </a:p>
        </p:txBody>
      </p:sp>
      <p:sp>
        <p:nvSpPr>
          <p:cNvPr id="42" name="Left-Right Arrow 41"/>
          <p:cNvSpPr>
            <a:spLocks noChangeArrowheads="1"/>
          </p:cNvSpPr>
          <p:nvPr/>
        </p:nvSpPr>
        <p:spPr bwMode="auto">
          <a:xfrm>
            <a:off x="1924420" y="2784703"/>
            <a:ext cx="1712027" cy="197494"/>
          </a:xfrm>
          <a:prstGeom prst="leftRightArrow">
            <a:avLst>
              <a:gd name="adj1" fmla="val 50000"/>
              <a:gd name="adj2" fmla="val 170000"/>
            </a:avLst>
          </a:prstGeom>
          <a:solidFill>
            <a:srgbClr val="66FF33"/>
          </a:solidFill>
          <a:ln w="38100">
            <a:solidFill>
              <a:srgbClr val="002060"/>
            </a:solidFill>
            <a:miter lim="800000"/>
            <a:headEnd/>
            <a:tailEnd/>
          </a:ln>
        </p:spPr>
        <p:txBody>
          <a:bodyPr rot="0" vert="horz" wrap="square" lIns="91440" tIns="45720" rIns="91440" bIns="45720" anchor="t" anchorCtr="0" upright="1">
            <a:noAutofit/>
          </a:bodyPr>
          <a:lstStyle/>
          <a:p>
            <a:endParaRPr lang="en-US"/>
          </a:p>
        </p:txBody>
      </p:sp>
      <p:sp>
        <p:nvSpPr>
          <p:cNvPr id="43" name="Up-Down Arrow 42"/>
          <p:cNvSpPr>
            <a:spLocks noChangeArrowheads="1"/>
          </p:cNvSpPr>
          <p:nvPr/>
        </p:nvSpPr>
        <p:spPr bwMode="auto">
          <a:xfrm>
            <a:off x="4422074" y="3333954"/>
            <a:ext cx="153451" cy="395288"/>
          </a:xfrm>
          <a:prstGeom prst="upDownArrow">
            <a:avLst>
              <a:gd name="adj1" fmla="val 50000"/>
              <a:gd name="adj2" fmla="val 92222"/>
            </a:avLst>
          </a:prstGeom>
          <a:solidFill>
            <a:srgbClr val="66FF33"/>
          </a:solidFill>
          <a:ln w="38100">
            <a:solidFill>
              <a:srgbClr val="002060"/>
            </a:solidFill>
            <a:miter lim="800000"/>
            <a:headEnd/>
            <a:tailEnd/>
          </a:ln>
        </p:spPr>
        <p:txBody>
          <a:bodyPr rot="0" vert="eaVert" wrap="square" lIns="91440" tIns="45720" rIns="91440" bIns="45720" anchor="t" anchorCtr="0" upright="1">
            <a:noAutofit/>
          </a:bodyPr>
          <a:lstStyle/>
          <a:p>
            <a:endParaRPr lang="en-US"/>
          </a:p>
        </p:txBody>
      </p:sp>
      <p:sp>
        <p:nvSpPr>
          <p:cNvPr id="44" name="Up Arrow 43"/>
          <p:cNvSpPr>
            <a:spLocks noChangeArrowheads="1"/>
          </p:cNvSpPr>
          <p:nvPr/>
        </p:nvSpPr>
        <p:spPr bwMode="auto">
          <a:xfrm>
            <a:off x="7857538" y="3209213"/>
            <a:ext cx="209550" cy="558326"/>
          </a:xfrm>
          <a:prstGeom prst="upArrow">
            <a:avLst>
              <a:gd name="adj1" fmla="val 50000"/>
              <a:gd name="adj2" fmla="val 51136"/>
            </a:avLst>
          </a:prstGeom>
          <a:solidFill>
            <a:schemeClr val="accent6">
              <a:lumMod val="60000"/>
              <a:lumOff val="40000"/>
            </a:schemeClr>
          </a:solidFill>
          <a:ln w="38100">
            <a:solidFill>
              <a:srgbClr val="002060"/>
            </a:solidFill>
            <a:miter lim="800000"/>
            <a:headEnd/>
            <a:tailEnd/>
          </a:ln>
        </p:spPr>
        <p:txBody>
          <a:bodyPr rot="0" vert="eaVert" wrap="square" lIns="91440" tIns="45720" rIns="91440" bIns="45720" anchor="t" anchorCtr="0" upright="1">
            <a:noAutofit/>
          </a:bodyPr>
          <a:lstStyle/>
          <a:p>
            <a:endParaRPr lang="en-US"/>
          </a:p>
        </p:txBody>
      </p:sp>
      <p:sp>
        <p:nvSpPr>
          <p:cNvPr id="45" name="Down Arrow 44"/>
          <p:cNvSpPr>
            <a:spLocks noChangeArrowheads="1"/>
          </p:cNvSpPr>
          <p:nvPr/>
        </p:nvSpPr>
        <p:spPr bwMode="auto">
          <a:xfrm flipH="1">
            <a:off x="958176" y="1819640"/>
            <a:ext cx="222603" cy="541366"/>
          </a:xfrm>
          <a:prstGeom prst="downArrow">
            <a:avLst>
              <a:gd name="adj1" fmla="val 50000"/>
              <a:gd name="adj2" fmla="val 48913"/>
            </a:avLst>
          </a:prstGeom>
          <a:solidFill>
            <a:schemeClr val="accent6">
              <a:lumMod val="60000"/>
              <a:lumOff val="40000"/>
            </a:schemeClr>
          </a:solidFill>
          <a:ln w="38100">
            <a:solidFill>
              <a:srgbClr val="002060"/>
            </a:solidFill>
            <a:miter lim="800000"/>
            <a:headEnd/>
            <a:tailEnd/>
          </a:ln>
          <a:effectLst>
            <a:outerShdw dist="28398" dir="3806097" algn="ctr" rotWithShape="0">
              <a:schemeClr val="lt1">
                <a:lumMod val="50000"/>
                <a:lumOff val="0"/>
                <a:alpha val="50000"/>
              </a:schemeClr>
            </a:outerShdw>
          </a:effectLst>
        </p:spPr>
        <p:txBody>
          <a:bodyPr rot="0" vert="eaVert" wrap="square" lIns="91440" tIns="45720" rIns="91440" bIns="45720" anchor="t" anchorCtr="0" upright="1">
            <a:noAutofit/>
          </a:bodyPr>
          <a:lstStyle/>
          <a:p>
            <a:endParaRPr lang="en-US"/>
          </a:p>
        </p:txBody>
      </p:sp>
      <p:sp>
        <p:nvSpPr>
          <p:cNvPr id="46" name="Right Arrow 45"/>
          <p:cNvSpPr>
            <a:spLocks noChangeArrowheads="1"/>
          </p:cNvSpPr>
          <p:nvPr/>
        </p:nvSpPr>
        <p:spPr bwMode="auto">
          <a:xfrm>
            <a:off x="6802264" y="4156232"/>
            <a:ext cx="307221" cy="175802"/>
          </a:xfrm>
          <a:prstGeom prst="rightArrow">
            <a:avLst>
              <a:gd name="adj1" fmla="val 50000"/>
              <a:gd name="adj2" fmla="val 81250"/>
            </a:avLst>
          </a:prstGeom>
          <a:solidFill>
            <a:schemeClr val="accent6">
              <a:lumMod val="60000"/>
              <a:lumOff val="40000"/>
            </a:schemeClr>
          </a:solidFill>
          <a:ln w="38100">
            <a:solidFill>
              <a:srgbClr val="002060"/>
            </a:solidFill>
            <a:miter lim="800000"/>
            <a:headEnd/>
            <a:tailEnd/>
          </a:ln>
        </p:spPr>
        <p:txBody>
          <a:bodyPr rot="0" vert="horz" wrap="square" lIns="91440" tIns="45720" rIns="91440" bIns="45720" anchor="t" anchorCtr="0" upright="1">
            <a:noAutofit/>
          </a:bodyPr>
          <a:lstStyle/>
          <a:p>
            <a:endParaRPr lang="en-US"/>
          </a:p>
        </p:txBody>
      </p:sp>
      <p:sp>
        <p:nvSpPr>
          <p:cNvPr id="47" name="Right Arrow 46"/>
          <p:cNvSpPr>
            <a:spLocks noChangeArrowheads="1"/>
          </p:cNvSpPr>
          <p:nvPr/>
        </p:nvSpPr>
        <p:spPr bwMode="auto">
          <a:xfrm>
            <a:off x="5137992" y="4156232"/>
            <a:ext cx="372159" cy="175802"/>
          </a:xfrm>
          <a:prstGeom prst="rightArrow">
            <a:avLst>
              <a:gd name="adj1" fmla="val 50000"/>
              <a:gd name="adj2" fmla="val 81250"/>
            </a:avLst>
          </a:prstGeom>
          <a:solidFill>
            <a:schemeClr val="accent6">
              <a:lumMod val="60000"/>
              <a:lumOff val="40000"/>
            </a:schemeClr>
          </a:solidFill>
          <a:ln w="38100">
            <a:solidFill>
              <a:srgbClr val="002060"/>
            </a:solidFill>
            <a:miter lim="800000"/>
            <a:headEnd/>
            <a:tailEnd/>
          </a:ln>
        </p:spPr>
        <p:txBody>
          <a:bodyPr rot="0" vert="horz" wrap="square" lIns="91440" tIns="45720" rIns="91440" bIns="45720" anchor="t" anchorCtr="0" upright="1">
            <a:noAutofit/>
          </a:bodyPr>
          <a:lstStyle/>
          <a:p>
            <a:endParaRPr lang="en-US"/>
          </a:p>
        </p:txBody>
      </p:sp>
      <p:sp>
        <p:nvSpPr>
          <p:cNvPr id="48" name="Right Arrow 47"/>
          <p:cNvSpPr>
            <a:spLocks noChangeArrowheads="1"/>
          </p:cNvSpPr>
          <p:nvPr/>
        </p:nvSpPr>
        <p:spPr bwMode="auto">
          <a:xfrm>
            <a:off x="3466424" y="4148999"/>
            <a:ext cx="340046" cy="175802"/>
          </a:xfrm>
          <a:prstGeom prst="rightArrow">
            <a:avLst>
              <a:gd name="adj1" fmla="val 50000"/>
              <a:gd name="adj2" fmla="val 81250"/>
            </a:avLst>
          </a:prstGeom>
          <a:solidFill>
            <a:schemeClr val="accent6">
              <a:lumMod val="60000"/>
              <a:lumOff val="40000"/>
            </a:schemeClr>
          </a:solidFill>
          <a:ln w="38100">
            <a:solidFill>
              <a:srgbClr val="002060"/>
            </a:solidFill>
            <a:miter lim="800000"/>
            <a:headEnd/>
            <a:tailEnd/>
          </a:ln>
        </p:spPr>
        <p:txBody>
          <a:bodyPr rot="0" vert="horz" wrap="square" lIns="91440" tIns="45720" rIns="91440" bIns="45720" anchor="t" anchorCtr="0" upright="1">
            <a:noAutofit/>
          </a:bodyPr>
          <a:lstStyle/>
          <a:p>
            <a:endParaRPr lang="en-US"/>
          </a:p>
        </p:txBody>
      </p:sp>
      <p:sp>
        <p:nvSpPr>
          <p:cNvPr id="49" name="Right Arrow 48"/>
          <p:cNvSpPr>
            <a:spLocks noChangeArrowheads="1"/>
          </p:cNvSpPr>
          <p:nvPr/>
        </p:nvSpPr>
        <p:spPr bwMode="auto">
          <a:xfrm>
            <a:off x="1865043" y="4132830"/>
            <a:ext cx="372159" cy="175802"/>
          </a:xfrm>
          <a:prstGeom prst="rightArrow">
            <a:avLst>
              <a:gd name="adj1" fmla="val 50000"/>
              <a:gd name="adj2" fmla="val 81250"/>
            </a:avLst>
          </a:prstGeom>
          <a:solidFill>
            <a:schemeClr val="accent6">
              <a:lumMod val="60000"/>
              <a:lumOff val="40000"/>
            </a:schemeClr>
          </a:solidFill>
          <a:ln w="38100">
            <a:solidFill>
              <a:srgbClr val="002060"/>
            </a:solidFill>
            <a:miter lim="800000"/>
            <a:headEnd/>
            <a:tailEnd/>
          </a:ln>
        </p:spPr>
        <p:txBody>
          <a:bodyPr rot="0" vert="horz" wrap="square" lIns="91440" tIns="45720" rIns="91440" bIns="45720" anchor="t" anchorCtr="0" upright="1">
            <a:noAutofit/>
          </a:bodyPr>
          <a:lstStyle/>
          <a:p>
            <a:endParaRPr lang="en-US"/>
          </a:p>
        </p:txBody>
      </p:sp>
      <p:sp>
        <p:nvSpPr>
          <p:cNvPr id="51" name="Title 1"/>
          <p:cNvSpPr>
            <a:spLocks noGrp="1"/>
          </p:cNvSpPr>
          <p:nvPr>
            <p:ph type="title"/>
          </p:nvPr>
        </p:nvSpPr>
        <p:spPr>
          <a:xfrm>
            <a:off x="820183" y="194488"/>
            <a:ext cx="8659373" cy="430420"/>
          </a:xfrm>
        </p:spPr>
        <p:txBody>
          <a:bodyPr>
            <a:noAutofit/>
          </a:bodyPr>
          <a:lstStyle/>
          <a:p>
            <a:r>
              <a:rPr lang="en-US" sz="2800" b="1" dirty="0">
                <a:solidFill>
                  <a:schemeClr val="bg1"/>
                </a:solidFill>
                <a:effectLst/>
              </a:rPr>
              <a:t>The Process of Online Payment System (</a:t>
            </a:r>
            <a:r>
              <a:rPr lang="en-US" sz="2800" b="1" dirty="0" err="1">
                <a:solidFill>
                  <a:schemeClr val="bg1"/>
                </a:solidFill>
                <a:effectLst/>
              </a:rPr>
              <a:t>Bkash</a:t>
            </a:r>
            <a:r>
              <a:rPr lang="en-US" sz="2800" b="1" dirty="0">
                <a:solidFill>
                  <a:schemeClr val="bg1"/>
                </a:solidFill>
                <a:effectLst/>
              </a:rPr>
              <a:t>)</a:t>
            </a:r>
            <a:endParaRPr lang="en-US" sz="2800" dirty="0">
              <a:solidFill>
                <a:schemeClr val="bg1"/>
              </a:solidFill>
              <a:effectLst/>
            </a:endParaRPr>
          </a:p>
        </p:txBody>
      </p:sp>
    </p:spTree>
    <p:extLst>
      <p:ext uri="{BB962C8B-B14F-4D97-AF65-F5344CB8AC3E}">
        <p14:creationId xmlns:p14="http://schemas.microsoft.com/office/powerpoint/2010/main" val="1085245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214" y="299054"/>
            <a:ext cx="6449920" cy="725349"/>
          </a:xfrm>
        </p:spPr>
        <p:txBody>
          <a:bodyPr>
            <a:noAutofit/>
          </a:bodyPr>
          <a:lstStyle/>
          <a:p>
            <a:br>
              <a:rPr lang="en-US" sz="3200" b="1" dirty="0">
                <a:solidFill>
                  <a:schemeClr val="bg1"/>
                </a:solidFill>
                <a:effectLst/>
              </a:rPr>
            </a:br>
            <a:r>
              <a:rPr lang="en-US" sz="3200" b="1" dirty="0">
                <a:solidFill>
                  <a:schemeClr val="bg1"/>
                </a:solidFill>
                <a:effectLst/>
              </a:rPr>
              <a:t>Dynamic Fees Collection System</a:t>
            </a:r>
            <a:br>
              <a:rPr lang="en-US" sz="3200" b="1" dirty="0">
                <a:solidFill>
                  <a:schemeClr val="bg1"/>
                </a:solidFill>
                <a:effectLst/>
              </a:rPr>
            </a:br>
            <a:endParaRPr lang="en-US" sz="3200" dirty="0">
              <a:solidFill>
                <a:schemeClr val="bg1"/>
              </a:solidFill>
            </a:endParaRPr>
          </a:p>
        </p:txBody>
      </p:sp>
      <p:sp>
        <p:nvSpPr>
          <p:cNvPr id="4" name="Content Placeholder 3"/>
          <p:cNvSpPr>
            <a:spLocks noGrp="1"/>
          </p:cNvSpPr>
          <p:nvPr>
            <p:ph idx="1"/>
          </p:nvPr>
        </p:nvSpPr>
        <p:spPr>
          <a:xfrm>
            <a:off x="1163781" y="1056905"/>
            <a:ext cx="5961414" cy="3425717"/>
          </a:xfrm>
        </p:spPr>
        <p:txBody>
          <a:bodyPr>
            <a:noAutofit/>
          </a:bodyPr>
          <a:lstStyle/>
          <a:p>
            <a:pPr>
              <a:lnSpc>
                <a:spcPct val="150000"/>
              </a:lnSpc>
              <a:buBlip>
                <a:blip r:embed="rId2"/>
              </a:buBlip>
            </a:pPr>
            <a:r>
              <a:rPr lang="en-US" sz="1800" b="1" dirty="0"/>
              <a:t>Dynamic Fees Types Setup</a:t>
            </a:r>
          </a:p>
          <a:p>
            <a:pPr>
              <a:lnSpc>
                <a:spcPct val="150000"/>
              </a:lnSpc>
              <a:buBlip>
                <a:blip r:embed="rId2"/>
              </a:buBlip>
            </a:pPr>
            <a:r>
              <a:rPr lang="en-US" sz="1800" b="1" dirty="0"/>
              <a:t>Assign Tuition Fees</a:t>
            </a:r>
          </a:p>
          <a:p>
            <a:pPr>
              <a:lnSpc>
                <a:spcPct val="150000"/>
              </a:lnSpc>
              <a:buBlip>
                <a:blip r:embed="rId2"/>
              </a:buBlip>
            </a:pPr>
            <a:r>
              <a:rPr lang="en-US" sz="1800" b="1" dirty="0"/>
              <a:t>Manage Discounts</a:t>
            </a:r>
          </a:p>
          <a:p>
            <a:pPr>
              <a:lnSpc>
                <a:spcPct val="150000"/>
              </a:lnSpc>
              <a:buBlip>
                <a:blip r:embed="rId2"/>
              </a:buBlip>
            </a:pPr>
            <a:r>
              <a:rPr lang="en-US" sz="1800" b="1" dirty="0"/>
              <a:t>Manage Fines</a:t>
            </a:r>
          </a:p>
          <a:p>
            <a:pPr>
              <a:lnSpc>
                <a:spcPct val="150000"/>
              </a:lnSpc>
              <a:buBlip>
                <a:blip r:embed="rId2"/>
              </a:buBlip>
            </a:pPr>
            <a:r>
              <a:rPr lang="en-US" sz="1800" b="1" dirty="0"/>
              <a:t>Fees Printing Single or Multiple</a:t>
            </a:r>
          </a:p>
          <a:p>
            <a:pPr>
              <a:lnSpc>
                <a:spcPct val="150000"/>
              </a:lnSpc>
              <a:buBlip>
                <a:blip r:embed="rId2"/>
              </a:buBlip>
            </a:pPr>
            <a:r>
              <a:rPr lang="en-US" sz="1800" b="1" dirty="0"/>
              <a:t>Student Wise Fees Details</a:t>
            </a:r>
          </a:p>
          <a:p>
            <a:pPr>
              <a:lnSpc>
                <a:spcPct val="150000"/>
              </a:lnSpc>
              <a:buBlip>
                <a:blip r:embed="rId2"/>
              </a:buBlip>
            </a:pPr>
            <a:r>
              <a:rPr lang="en-US" sz="1800" b="1" dirty="0"/>
              <a:t>One Click and Partial Fees Collection</a:t>
            </a:r>
          </a:p>
          <a:p>
            <a:pPr>
              <a:lnSpc>
                <a:spcPct val="150000"/>
              </a:lnSpc>
              <a:buBlip>
                <a:blip r:embed="rId2"/>
              </a:buBlip>
            </a:pPr>
            <a:r>
              <a:rPr lang="en-US" sz="1800" b="1" dirty="0"/>
              <a:t>Versatile Fees Collections Reports and Many More </a:t>
            </a:r>
          </a:p>
          <a:p>
            <a:pPr>
              <a:lnSpc>
                <a:spcPct val="150000"/>
              </a:lnSpc>
              <a:buBlip>
                <a:blip r:embed="rId2"/>
              </a:buBlip>
            </a:pPr>
            <a:endParaRPr lang="en-US" sz="1800" b="1" dirty="0"/>
          </a:p>
          <a:p>
            <a:pPr>
              <a:lnSpc>
                <a:spcPct val="150000"/>
              </a:lnSpc>
              <a:buBlip>
                <a:blip r:embed="rId2"/>
              </a:buBlip>
            </a:pPr>
            <a:endParaRPr lang="en-US" sz="1800" b="1" dirty="0"/>
          </a:p>
          <a:p>
            <a:pPr marL="0" lvl="0" indent="0">
              <a:lnSpc>
                <a:spcPct val="150000"/>
              </a:lnSpc>
              <a:buNone/>
            </a:pPr>
            <a:endParaRPr lang="en-US" sz="1800" b="1" dirty="0"/>
          </a:p>
          <a:p>
            <a:pPr marL="0" indent="0">
              <a:lnSpc>
                <a:spcPct val="150000"/>
              </a:lnSpc>
              <a:buNone/>
            </a:pPr>
            <a:endParaRPr lang="en-US" sz="1800" b="1" dirty="0"/>
          </a:p>
          <a:p>
            <a:pPr marL="0" indent="0">
              <a:lnSpc>
                <a:spcPct val="150000"/>
              </a:lnSpc>
              <a:buNone/>
            </a:pPr>
            <a:endParaRPr lang="en-US" sz="1800" b="1" dirty="0"/>
          </a:p>
        </p:txBody>
      </p:sp>
      <p:pic>
        <p:nvPicPr>
          <p:cNvPr id="7" name="Picture 2" descr="D:\Lutfullahil Mehdee\Marketing or Promotions\Tools\Office Softs\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467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276" y="100939"/>
            <a:ext cx="6884783" cy="617517"/>
          </a:xfrm>
        </p:spPr>
        <p:txBody>
          <a:bodyPr>
            <a:noAutofit/>
          </a:bodyPr>
          <a:lstStyle/>
          <a:p>
            <a:br>
              <a:rPr lang="en-US" sz="2800" b="1" dirty="0">
                <a:solidFill>
                  <a:schemeClr val="bg1"/>
                </a:solidFill>
                <a:effectLst/>
              </a:rPr>
            </a:br>
            <a:r>
              <a:rPr lang="en-US" sz="2800" b="1" dirty="0">
                <a:solidFill>
                  <a:schemeClr val="bg1"/>
                </a:solidFill>
                <a:effectLst/>
              </a:rPr>
              <a:t>Dynamic Fees Collection System (Fees Print)</a:t>
            </a:r>
            <a:br>
              <a:rPr lang="en-US" sz="2800" b="1" dirty="0">
                <a:solidFill>
                  <a:schemeClr val="bg1"/>
                </a:solidFill>
                <a:effectLst/>
              </a:rPr>
            </a:br>
            <a:endParaRPr lang="en-US" sz="2800" dirty="0"/>
          </a:p>
        </p:txBody>
      </p:sp>
      <p:pic>
        <p:nvPicPr>
          <p:cNvPr id="18434" name="Picture 2" descr="C:\Users\Mehdee\Desktop\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19397"/>
            <a:ext cx="9143999" cy="43241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Lutfullahil Mehdee\Marketing or Promotions\Tools\Office Softs\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859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1108" y="417808"/>
            <a:ext cx="6449920" cy="725349"/>
          </a:xfrm>
        </p:spPr>
        <p:txBody>
          <a:bodyPr>
            <a:normAutofit/>
          </a:bodyPr>
          <a:lstStyle/>
          <a:p>
            <a:pPr algn="ctr"/>
            <a:r>
              <a:rPr lang="en-US" b="1" dirty="0">
                <a:solidFill>
                  <a:schemeClr val="bg1"/>
                </a:solidFill>
                <a:effectLst/>
              </a:rPr>
              <a:t>About VIVID</a:t>
            </a:r>
          </a:p>
        </p:txBody>
      </p:sp>
      <p:sp>
        <p:nvSpPr>
          <p:cNvPr id="5" name="Content Placeholder 4"/>
          <p:cNvSpPr>
            <a:spLocks noGrp="1"/>
          </p:cNvSpPr>
          <p:nvPr>
            <p:ph idx="1"/>
          </p:nvPr>
        </p:nvSpPr>
        <p:spPr>
          <a:xfrm>
            <a:off x="324943" y="1273786"/>
            <a:ext cx="6474543" cy="3508626"/>
          </a:xfrm>
        </p:spPr>
        <p:txBody>
          <a:bodyPr>
            <a:normAutofit/>
          </a:bodyPr>
          <a:lstStyle/>
          <a:p>
            <a:pPr marL="0" indent="0" algn="just">
              <a:lnSpc>
                <a:spcPct val="150000"/>
              </a:lnSpc>
              <a:buNone/>
            </a:pPr>
            <a:r>
              <a:rPr lang="en-US" sz="1400" dirty="0"/>
              <a:t>We are VIVID International a leading Education Management System originator of the country and our academic ERP is the a leading software architecture designed and advanced by our core developers that we already have successfully implemented in some of Country’s most fabulous academic institutions. VIVID International is a privately owned company in Bangladesh in 2018. Since its inception, VIVID team has been providing quality IT solutions to companies solving their ever challenging problem of aligning IT with business directions. Our biggest strength lies in exploiting the talented offshore developer team efficiently managed by our experienced USA based project manager and software architects.</a:t>
            </a:r>
          </a:p>
          <a:p>
            <a:pPr marL="0" indent="0" algn="just">
              <a:lnSpc>
                <a:spcPct val="150000"/>
              </a:lnSpc>
              <a:buNone/>
            </a:pPr>
            <a:endParaRPr lang="en-US" sz="1400" dirty="0"/>
          </a:p>
        </p:txBody>
      </p:sp>
      <p:pic>
        <p:nvPicPr>
          <p:cNvPr id="7" name="Picture 2" descr="D:\Lutfullahil Mehdee\Marketing or Promotions\Tools\Office Softs\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633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descr="C:\Users\Mehdee\Desktop\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9397"/>
            <a:ext cx="9143999" cy="43241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Lutfullahil Mehdee\Marketing or Promotions\Tools\Office Softs\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926276" y="100939"/>
            <a:ext cx="6884783" cy="617517"/>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br>
              <a:rPr lang="en-US" sz="2800" b="1" dirty="0">
                <a:solidFill>
                  <a:schemeClr val="bg1"/>
                </a:solidFill>
                <a:effectLst/>
              </a:rPr>
            </a:br>
            <a:r>
              <a:rPr lang="en-US" sz="2800" b="1" dirty="0">
                <a:solidFill>
                  <a:schemeClr val="bg1"/>
                </a:solidFill>
                <a:effectLst/>
              </a:rPr>
              <a:t>Dynamic Fees Collection System (Fees Print)</a:t>
            </a:r>
            <a:br>
              <a:rPr lang="en-US" sz="2800" b="1" dirty="0">
                <a:solidFill>
                  <a:schemeClr val="bg1"/>
                </a:solidFill>
                <a:effectLst/>
              </a:rPr>
            </a:br>
            <a:endParaRPr lang="en-US" sz="2800" dirty="0"/>
          </a:p>
        </p:txBody>
      </p:sp>
    </p:spTree>
    <p:extLst>
      <p:ext uri="{BB962C8B-B14F-4D97-AF65-F5344CB8AC3E}">
        <p14:creationId xmlns:p14="http://schemas.microsoft.com/office/powerpoint/2010/main" val="2311959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904490" y="1389986"/>
            <a:ext cx="3315708" cy="2751948"/>
          </a:xfrm>
        </p:spPr>
        <p:txBody>
          <a:bodyPr>
            <a:noAutofit/>
          </a:bodyPr>
          <a:lstStyle/>
          <a:p>
            <a:pPr>
              <a:lnSpc>
                <a:spcPct val="120000"/>
              </a:lnSpc>
              <a:buBlip>
                <a:blip r:embed="rId2"/>
              </a:buBlip>
            </a:pPr>
            <a:r>
              <a:rPr lang="en-US" sz="1800" b="1" dirty="0"/>
              <a:t>Manage Exam Comments</a:t>
            </a:r>
          </a:p>
          <a:p>
            <a:pPr>
              <a:lnSpc>
                <a:spcPct val="120000"/>
              </a:lnSpc>
              <a:buBlip>
                <a:blip r:embed="rId2"/>
              </a:buBlip>
            </a:pPr>
            <a:r>
              <a:rPr lang="en-US" sz="1800" b="1" dirty="0"/>
              <a:t>Automated Report Card</a:t>
            </a:r>
          </a:p>
          <a:p>
            <a:pPr>
              <a:lnSpc>
                <a:spcPct val="120000"/>
              </a:lnSpc>
              <a:buBlip>
                <a:blip r:embed="rId2"/>
              </a:buBlip>
            </a:pPr>
            <a:r>
              <a:rPr lang="en-US" sz="1800" b="1" dirty="0"/>
              <a:t>Automated Tabulation Sheet</a:t>
            </a:r>
          </a:p>
          <a:p>
            <a:pPr>
              <a:lnSpc>
                <a:spcPct val="120000"/>
              </a:lnSpc>
              <a:buBlip>
                <a:blip r:embed="rId2"/>
              </a:buBlip>
            </a:pPr>
            <a:r>
              <a:rPr lang="en-US" sz="1800" b="1" dirty="0"/>
              <a:t>Result Analysis Reports</a:t>
            </a:r>
          </a:p>
          <a:p>
            <a:pPr>
              <a:lnSpc>
                <a:spcPct val="120000"/>
              </a:lnSpc>
              <a:buBlip>
                <a:blip r:embed="rId2"/>
              </a:buBlip>
            </a:pPr>
            <a:r>
              <a:rPr lang="en-US" sz="1800" b="1" dirty="0"/>
              <a:t>Grade Reports</a:t>
            </a:r>
          </a:p>
          <a:p>
            <a:pPr>
              <a:lnSpc>
                <a:spcPct val="120000"/>
              </a:lnSpc>
              <a:buBlip>
                <a:blip r:embed="rId2"/>
              </a:buBlip>
            </a:pPr>
            <a:r>
              <a:rPr lang="en-US" sz="1800" b="1" dirty="0"/>
              <a:t>Archive Results</a:t>
            </a:r>
          </a:p>
        </p:txBody>
      </p:sp>
      <p:sp>
        <p:nvSpPr>
          <p:cNvPr id="9" name="Title 1"/>
          <p:cNvSpPr>
            <a:spLocks noGrp="1"/>
          </p:cNvSpPr>
          <p:nvPr>
            <p:ph type="title"/>
          </p:nvPr>
        </p:nvSpPr>
        <p:spPr>
          <a:xfrm>
            <a:off x="1135994" y="208903"/>
            <a:ext cx="6449920" cy="725349"/>
          </a:xfrm>
        </p:spPr>
        <p:txBody>
          <a:bodyPr>
            <a:noAutofit/>
          </a:bodyPr>
          <a:lstStyle/>
          <a:p>
            <a:br>
              <a:rPr lang="en-US" sz="3200" b="1" dirty="0">
                <a:solidFill>
                  <a:schemeClr val="bg1"/>
                </a:solidFill>
                <a:effectLst/>
              </a:rPr>
            </a:br>
            <a:r>
              <a:rPr lang="en-US" sz="3200" b="1" dirty="0">
                <a:solidFill>
                  <a:schemeClr val="bg1"/>
                </a:solidFill>
                <a:effectLst/>
              </a:rPr>
              <a:t>Result Processing System</a:t>
            </a:r>
            <a:br>
              <a:rPr lang="en-US" sz="3200" b="1" dirty="0">
                <a:solidFill>
                  <a:schemeClr val="bg1"/>
                </a:solidFill>
                <a:effectLst/>
              </a:rPr>
            </a:br>
            <a:endParaRPr lang="en-US" sz="3200" dirty="0">
              <a:solidFill>
                <a:schemeClr val="bg1"/>
              </a:solidFill>
            </a:endParaRPr>
          </a:p>
        </p:txBody>
      </p:sp>
      <p:sp>
        <p:nvSpPr>
          <p:cNvPr id="10" name="Content Placeholder 3"/>
          <p:cNvSpPr txBox="1">
            <a:spLocks/>
          </p:cNvSpPr>
          <p:nvPr/>
        </p:nvSpPr>
        <p:spPr>
          <a:xfrm>
            <a:off x="249380" y="1375558"/>
            <a:ext cx="3969069" cy="232954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buFont typeface="Arial" pitchFamily="34" charset="0"/>
              <a:buBlip>
                <a:blip r:embed="rId2"/>
              </a:buBlip>
            </a:pPr>
            <a:r>
              <a:rPr lang="en-US" sz="1800" b="1" dirty="0"/>
              <a:t>Manage Grades</a:t>
            </a:r>
          </a:p>
          <a:p>
            <a:pPr>
              <a:lnSpc>
                <a:spcPct val="120000"/>
              </a:lnSpc>
              <a:buFont typeface="Arial" pitchFamily="34" charset="0"/>
              <a:buBlip>
                <a:blip r:embed="rId2"/>
              </a:buBlip>
            </a:pPr>
            <a:r>
              <a:rPr lang="en-US" sz="1800" b="1" dirty="0"/>
              <a:t>Manage Exams</a:t>
            </a:r>
          </a:p>
          <a:p>
            <a:pPr>
              <a:lnSpc>
                <a:spcPct val="120000"/>
              </a:lnSpc>
              <a:buFont typeface="Arial" pitchFamily="34" charset="0"/>
              <a:buBlip>
                <a:blip r:embed="rId2"/>
              </a:buBlip>
            </a:pPr>
            <a:r>
              <a:rPr lang="en-US" sz="1800" b="1" dirty="0"/>
              <a:t>Mange Schedule and Setup Marks</a:t>
            </a:r>
          </a:p>
          <a:p>
            <a:pPr>
              <a:lnSpc>
                <a:spcPct val="120000"/>
              </a:lnSpc>
              <a:buFont typeface="Arial" pitchFamily="34" charset="0"/>
              <a:buBlip>
                <a:blip r:embed="rId2"/>
              </a:buBlip>
            </a:pPr>
            <a:r>
              <a:rPr lang="en-US" sz="1800" b="1" dirty="0"/>
              <a:t>Mange Result Setup</a:t>
            </a:r>
          </a:p>
          <a:p>
            <a:pPr>
              <a:lnSpc>
                <a:spcPct val="120000"/>
              </a:lnSpc>
              <a:buFont typeface="Arial" pitchFamily="34" charset="0"/>
              <a:buBlip>
                <a:blip r:embed="rId2"/>
              </a:buBlip>
            </a:pPr>
            <a:r>
              <a:rPr lang="en-US" sz="1800" b="1" dirty="0"/>
              <a:t>Manage Student Marks</a:t>
            </a:r>
          </a:p>
          <a:p>
            <a:pPr>
              <a:lnSpc>
                <a:spcPct val="120000"/>
              </a:lnSpc>
              <a:buFont typeface="Arial" pitchFamily="34" charset="0"/>
              <a:buBlip>
                <a:blip r:embed="rId2"/>
              </a:buBlip>
            </a:pPr>
            <a:r>
              <a:rPr lang="en-US" sz="1800" b="1" dirty="0"/>
              <a:t>Process Results</a:t>
            </a:r>
          </a:p>
        </p:txBody>
      </p:sp>
      <p:pic>
        <p:nvPicPr>
          <p:cNvPr id="11" name="Picture 2" descr="D:\Lutfullahil Mehdee\Marketing or Promotions\Tools\Office Softs\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638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txBox="1">
            <a:spLocks/>
          </p:cNvSpPr>
          <p:nvPr/>
        </p:nvSpPr>
        <p:spPr>
          <a:xfrm>
            <a:off x="1341912" y="190004"/>
            <a:ext cx="6068289" cy="617517"/>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br>
              <a:rPr lang="en-US" sz="2800" b="1" dirty="0">
                <a:solidFill>
                  <a:schemeClr val="bg1"/>
                </a:solidFill>
                <a:effectLst/>
              </a:rPr>
            </a:br>
            <a:r>
              <a:rPr lang="en-US" sz="2800" b="1" dirty="0">
                <a:solidFill>
                  <a:schemeClr val="bg1"/>
                </a:solidFill>
                <a:effectLst/>
              </a:rPr>
              <a:t>Result Processing System (Marks Entry)</a:t>
            </a:r>
            <a:br>
              <a:rPr lang="en-US" sz="2800" b="1" dirty="0">
                <a:solidFill>
                  <a:schemeClr val="bg1"/>
                </a:solidFill>
                <a:effectLst/>
              </a:rPr>
            </a:br>
            <a:endParaRPr lang="en-US" sz="2800" dirty="0"/>
          </a:p>
        </p:txBody>
      </p:sp>
      <p:pic>
        <p:nvPicPr>
          <p:cNvPr id="5" name="Picture 2" descr="D:\Lutfullahil Mehdee\Marketing or Promotions\Tools\Office Softs\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descr="C:\Users\Mehdee\Desktop\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91440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497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19458" name="Picture 2" descr="C:\Users\Mehdee\Desktop\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38151"/>
            <a:ext cx="9143999" cy="42053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Lutfullahil Mehdee\Marketing or Promotions\Tools\Office Softs\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1341912" y="190004"/>
            <a:ext cx="6068289" cy="617517"/>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br>
              <a:rPr lang="en-US" sz="2800" b="1" dirty="0">
                <a:solidFill>
                  <a:schemeClr val="bg1"/>
                </a:solidFill>
                <a:effectLst/>
              </a:rPr>
            </a:br>
            <a:r>
              <a:rPr lang="en-US" sz="2800" b="1" dirty="0">
                <a:solidFill>
                  <a:schemeClr val="bg1"/>
                </a:solidFill>
                <a:effectLst/>
              </a:rPr>
              <a:t>Result Processing System (View Result)</a:t>
            </a:r>
            <a:br>
              <a:rPr lang="en-US" sz="2800" b="1" dirty="0">
                <a:solidFill>
                  <a:schemeClr val="bg1"/>
                </a:solidFill>
                <a:effectLst/>
              </a:rPr>
            </a:br>
            <a:endParaRPr lang="en-US" sz="2800" dirty="0"/>
          </a:p>
        </p:txBody>
      </p:sp>
    </p:spTree>
    <p:extLst>
      <p:ext uri="{BB962C8B-B14F-4D97-AF65-F5344CB8AC3E}">
        <p14:creationId xmlns:p14="http://schemas.microsoft.com/office/powerpoint/2010/main" val="3343779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53743" y="1360107"/>
            <a:ext cx="6474543" cy="3508626"/>
          </a:xfrm>
        </p:spPr>
        <p:txBody>
          <a:bodyPr>
            <a:normAutofit/>
          </a:bodyPr>
          <a:lstStyle/>
          <a:p>
            <a:pPr>
              <a:lnSpc>
                <a:spcPct val="150000"/>
              </a:lnSpc>
              <a:buBlip>
                <a:blip r:embed="rId2"/>
              </a:buBlip>
            </a:pPr>
            <a:r>
              <a:rPr lang="en-US" sz="1800" b="1" dirty="0"/>
              <a:t>Result At a Glance</a:t>
            </a:r>
          </a:p>
          <a:p>
            <a:pPr>
              <a:lnSpc>
                <a:spcPct val="150000"/>
              </a:lnSpc>
              <a:buBlip>
                <a:blip r:embed="rId2"/>
              </a:buBlip>
            </a:pPr>
            <a:r>
              <a:rPr lang="en-US" sz="1800" b="1" dirty="0"/>
              <a:t>Result Sheet</a:t>
            </a:r>
          </a:p>
          <a:p>
            <a:pPr>
              <a:lnSpc>
                <a:spcPct val="150000"/>
              </a:lnSpc>
              <a:buBlip>
                <a:blip r:embed="rId2"/>
              </a:buBlip>
            </a:pPr>
            <a:r>
              <a:rPr lang="en-US" sz="1800" b="1" dirty="0"/>
              <a:t>First and Last Ten Students</a:t>
            </a:r>
          </a:p>
          <a:p>
            <a:pPr>
              <a:lnSpc>
                <a:spcPct val="150000"/>
              </a:lnSpc>
              <a:buBlip>
                <a:blip r:embed="rId2"/>
              </a:buBlip>
            </a:pPr>
            <a:r>
              <a:rPr lang="en-US" sz="1800" b="1" dirty="0"/>
              <a:t>First Ten Students in Class</a:t>
            </a:r>
          </a:p>
          <a:p>
            <a:pPr>
              <a:lnSpc>
                <a:spcPct val="150000"/>
              </a:lnSpc>
              <a:buBlip>
                <a:blip r:embed="rId2"/>
              </a:buBlip>
            </a:pPr>
            <a:r>
              <a:rPr lang="en-US" sz="1800" b="1" dirty="0"/>
              <a:t>Subject Wise Analysis</a:t>
            </a:r>
          </a:p>
          <a:p>
            <a:pPr>
              <a:lnSpc>
                <a:spcPct val="150000"/>
              </a:lnSpc>
              <a:buBlip>
                <a:blip r:embed="rId2"/>
              </a:buBlip>
            </a:pPr>
            <a:r>
              <a:rPr lang="en-US" sz="1800" b="1" dirty="0"/>
              <a:t>Subject Wise Fail</a:t>
            </a:r>
          </a:p>
        </p:txBody>
      </p:sp>
      <p:sp>
        <p:nvSpPr>
          <p:cNvPr id="4" name="Title 1"/>
          <p:cNvSpPr txBox="1">
            <a:spLocks/>
          </p:cNvSpPr>
          <p:nvPr/>
        </p:nvSpPr>
        <p:spPr>
          <a:xfrm>
            <a:off x="356260" y="409698"/>
            <a:ext cx="7695210" cy="617517"/>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br>
              <a:rPr lang="en-US" sz="2800" b="1" dirty="0">
                <a:solidFill>
                  <a:schemeClr val="bg1"/>
                </a:solidFill>
                <a:effectLst/>
              </a:rPr>
            </a:br>
            <a:r>
              <a:rPr lang="en-US" sz="2800" b="1" dirty="0">
                <a:solidFill>
                  <a:schemeClr val="bg1"/>
                </a:solidFill>
                <a:effectLst/>
              </a:rPr>
              <a:t>Result Processing System (Result Analysis Reports)</a:t>
            </a:r>
            <a:br>
              <a:rPr lang="en-US" sz="2800" b="1" dirty="0">
                <a:solidFill>
                  <a:schemeClr val="bg1"/>
                </a:solidFill>
                <a:effectLst/>
              </a:rPr>
            </a:br>
            <a:endParaRPr lang="en-US" sz="2800" dirty="0"/>
          </a:p>
        </p:txBody>
      </p:sp>
      <p:pic>
        <p:nvPicPr>
          <p:cNvPr id="5" name="Picture 2" descr="D:\Lutfullahil Mehdee\Marketing or Promotions\Tools\Office Softs\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651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txBox="1">
            <a:spLocks/>
          </p:cNvSpPr>
          <p:nvPr/>
        </p:nvSpPr>
        <p:spPr>
          <a:xfrm>
            <a:off x="831273" y="201880"/>
            <a:ext cx="7695210" cy="617517"/>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br>
              <a:rPr lang="en-US" sz="2800" b="1" dirty="0">
                <a:solidFill>
                  <a:schemeClr val="bg1"/>
                </a:solidFill>
                <a:effectLst/>
              </a:rPr>
            </a:br>
            <a:r>
              <a:rPr lang="en-US" sz="2800" b="1" dirty="0">
                <a:solidFill>
                  <a:schemeClr val="bg1"/>
                </a:solidFill>
                <a:effectLst/>
              </a:rPr>
              <a:t>Result Processing System (Result At a Glance)</a:t>
            </a:r>
            <a:br>
              <a:rPr lang="en-US" sz="2800" b="1" dirty="0">
                <a:solidFill>
                  <a:schemeClr val="bg1"/>
                </a:solidFill>
                <a:effectLst/>
              </a:rPr>
            </a:br>
            <a:endParaRPr lang="en-US" sz="2800" dirty="0"/>
          </a:p>
        </p:txBody>
      </p:sp>
      <p:pic>
        <p:nvPicPr>
          <p:cNvPr id="21507" name="Picture 3" descr="C:\Users\Mehdee\Desktop\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26276"/>
            <a:ext cx="4678878" cy="42172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Lutfullahil Mehdee\Marketing or Promotions\Tools\Office Softs\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Mehdee\Desktop\1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8879" y="926276"/>
            <a:ext cx="4465120" cy="4217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638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7" name="Picture 2" descr="D:\Lutfullahil Mehdee\Marketing or Promotions\Tools\Office Softs\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C:\Users\Mehdee\Desktop\1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2525"/>
            <a:ext cx="4678877" cy="4240975"/>
          </a:xfrm>
          <a:prstGeom prst="rect">
            <a:avLst/>
          </a:prstGeom>
          <a:noFill/>
          <a:extLst>
            <a:ext uri="{909E8E84-426E-40DD-AFC4-6F175D3DCCD1}">
              <a14:hiddenFill xmlns:a14="http://schemas.microsoft.com/office/drawing/2010/main">
                <a:solidFill>
                  <a:srgbClr val="FFFFFF"/>
                </a:solidFill>
              </a14:hiddenFill>
            </a:ext>
          </a:extLst>
        </p:spPr>
      </p:pic>
      <p:pic>
        <p:nvPicPr>
          <p:cNvPr id="22533" name="Picture 5" descr="C:\Users\Mehdee\Desktop\1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8879" y="902525"/>
            <a:ext cx="4465122" cy="424097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831273" y="201880"/>
            <a:ext cx="7695210" cy="617517"/>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br>
              <a:rPr lang="en-US" sz="2800" b="1" dirty="0">
                <a:solidFill>
                  <a:schemeClr val="bg1"/>
                </a:solidFill>
                <a:effectLst/>
              </a:rPr>
            </a:br>
            <a:r>
              <a:rPr lang="en-US" sz="2800" b="1" dirty="0">
                <a:solidFill>
                  <a:schemeClr val="bg1"/>
                </a:solidFill>
                <a:effectLst/>
              </a:rPr>
              <a:t>Result Processing System (Result At a Glance)</a:t>
            </a:r>
            <a:br>
              <a:rPr lang="en-US" sz="2800" b="1" dirty="0">
                <a:solidFill>
                  <a:schemeClr val="bg1"/>
                </a:solidFill>
                <a:effectLst/>
              </a:rPr>
            </a:br>
            <a:endParaRPr lang="en-US" sz="2800" dirty="0"/>
          </a:p>
        </p:txBody>
      </p:sp>
    </p:spTree>
    <p:extLst>
      <p:ext uri="{BB962C8B-B14F-4D97-AF65-F5344CB8AC3E}">
        <p14:creationId xmlns:p14="http://schemas.microsoft.com/office/powerpoint/2010/main" val="3309417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5544" y="456722"/>
            <a:ext cx="1797698" cy="725349"/>
          </a:xfrm>
        </p:spPr>
        <p:txBody>
          <a:bodyPr/>
          <a:lstStyle/>
          <a:p>
            <a:r>
              <a:rPr lang="en-US" b="1" dirty="0">
                <a:solidFill>
                  <a:schemeClr val="bg1"/>
                </a:solidFill>
                <a:effectLst/>
              </a:rPr>
              <a:t>Portals</a:t>
            </a:r>
          </a:p>
        </p:txBody>
      </p:sp>
      <p:sp>
        <p:nvSpPr>
          <p:cNvPr id="3" name="Text Placeholder 2"/>
          <p:cNvSpPr>
            <a:spLocks noGrp="1"/>
          </p:cNvSpPr>
          <p:nvPr>
            <p:ph type="body" idx="4294967295"/>
          </p:nvPr>
        </p:nvSpPr>
        <p:spPr>
          <a:xfrm>
            <a:off x="1911928" y="1452860"/>
            <a:ext cx="5486400" cy="2074110"/>
          </a:xfrm>
        </p:spPr>
        <p:txBody>
          <a:bodyPr>
            <a:noAutofit/>
          </a:bodyPr>
          <a:lstStyle/>
          <a:p>
            <a:pPr>
              <a:lnSpc>
                <a:spcPct val="150000"/>
              </a:lnSpc>
              <a:buBlip>
                <a:blip r:embed="rId2"/>
              </a:buBlip>
            </a:pPr>
            <a:r>
              <a:rPr lang="en-US" sz="2400" b="1" dirty="0">
                <a:solidFill>
                  <a:schemeClr val="bg1"/>
                </a:solidFill>
              </a:rPr>
              <a:t>Admin Portal</a:t>
            </a:r>
          </a:p>
          <a:p>
            <a:pPr>
              <a:lnSpc>
                <a:spcPct val="150000"/>
              </a:lnSpc>
              <a:buBlip>
                <a:blip r:embed="rId2"/>
              </a:buBlip>
            </a:pPr>
            <a:r>
              <a:rPr lang="en-US" sz="2400" b="1" dirty="0">
                <a:solidFill>
                  <a:schemeClr val="bg1"/>
                </a:solidFill>
              </a:rPr>
              <a:t>Teacher Portal</a:t>
            </a:r>
          </a:p>
          <a:p>
            <a:pPr>
              <a:lnSpc>
                <a:spcPct val="150000"/>
              </a:lnSpc>
              <a:buBlip>
                <a:blip r:embed="rId2"/>
              </a:buBlip>
            </a:pPr>
            <a:r>
              <a:rPr lang="en-US" sz="2400" b="1" dirty="0">
                <a:solidFill>
                  <a:schemeClr val="bg1"/>
                </a:solidFill>
              </a:rPr>
              <a:t>Student or Parent Portal</a:t>
            </a:r>
          </a:p>
        </p:txBody>
      </p:sp>
      <p:pic>
        <p:nvPicPr>
          <p:cNvPr id="7" name="Picture 2" descr="D:\Lutfullahil Mehdee\Marketing or Promotions\Tools\Office Softs\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151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a:p>
        </p:txBody>
      </p:sp>
      <p:pic>
        <p:nvPicPr>
          <p:cNvPr id="4" name="Picture 2" descr="D:\Lutfullahil Mehdee\Marketing or Promotions\Tools\Office Softs\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pic>
        <p:nvPicPr>
          <p:cNvPr id="23555" name="Picture 3" descr="C:\Users\Mehdee\Desktop\1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9397"/>
            <a:ext cx="9143999" cy="432410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3002839" y="94048"/>
            <a:ext cx="6449920" cy="725349"/>
          </a:xfrm>
        </p:spPr>
        <p:txBody>
          <a:bodyPr>
            <a:normAutofit/>
          </a:bodyPr>
          <a:lstStyle/>
          <a:p>
            <a:r>
              <a:rPr lang="en-US" sz="3200" b="1" dirty="0">
                <a:solidFill>
                  <a:schemeClr val="bg1"/>
                </a:solidFill>
                <a:effectLst/>
              </a:rPr>
              <a:t>Admin Portal</a:t>
            </a:r>
            <a:endParaRPr lang="en-US" sz="3200" dirty="0"/>
          </a:p>
        </p:txBody>
      </p:sp>
    </p:spTree>
    <p:extLst>
      <p:ext uri="{BB962C8B-B14F-4D97-AF65-F5344CB8AC3E}">
        <p14:creationId xmlns:p14="http://schemas.microsoft.com/office/powerpoint/2010/main" val="3006082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5" name="Picture 2" descr="D:\Lutfullahil Mehdee\Marketing or Promotions\Tools\Office Softs\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C:\Users\Mehdee\Desktop\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2525"/>
            <a:ext cx="9144000" cy="424097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3002839" y="94048"/>
            <a:ext cx="6449920" cy="725349"/>
          </a:xfrm>
        </p:spPr>
        <p:txBody>
          <a:bodyPr>
            <a:normAutofit/>
          </a:bodyPr>
          <a:lstStyle/>
          <a:p>
            <a:r>
              <a:rPr lang="en-US" sz="3200" b="1" dirty="0">
                <a:solidFill>
                  <a:schemeClr val="bg1"/>
                </a:solidFill>
                <a:effectLst/>
              </a:rPr>
              <a:t>Teacher Portal</a:t>
            </a:r>
            <a:endParaRPr lang="en-US" sz="3200" dirty="0"/>
          </a:p>
        </p:txBody>
      </p:sp>
    </p:spTree>
    <p:extLst>
      <p:ext uri="{BB962C8B-B14F-4D97-AF65-F5344CB8AC3E}">
        <p14:creationId xmlns:p14="http://schemas.microsoft.com/office/powerpoint/2010/main" val="170662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483" y="571578"/>
            <a:ext cx="6449920" cy="725349"/>
          </a:xfrm>
        </p:spPr>
        <p:txBody>
          <a:bodyPr/>
          <a:lstStyle/>
          <a:p>
            <a:pPr algn="ctr"/>
            <a:r>
              <a:rPr lang="en-US" b="1" dirty="0">
                <a:solidFill>
                  <a:schemeClr val="bg1"/>
                </a:solidFill>
                <a:effectLst/>
              </a:rPr>
              <a:t>Our Vision</a:t>
            </a:r>
          </a:p>
        </p:txBody>
      </p:sp>
      <p:sp>
        <p:nvSpPr>
          <p:cNvPr id="3" name="Content Placeholder 2"/>
          <p:cNvSpPr>
            <a:spLocks noGrp="1"/>
          </p:cNvSpPr>
          <p:nvPr>
            <p:ph idx="1"/>
          </p:nvPr>
        </p:nvSpPr>
        <p:spPr>
          <a:xfrm>
            <a:off x="443696" y="1634874"/>
            <a:ext cx="6474543" cy="3508626"/>
          </a:xfrm>
        </p:spPr>
        <p:txBody>
          <a:bodyPr>
            <a:normAutofit/>
          </a:bodyPr>
          <a:lstStyle/>
          <a:p>
            <a:pPr marL="0" indent="0" algn="just">
              <a:lnSpc>
                <a:spcPct val="150000"/>
              </a:lnSpc>
              <a:buNone/>
            </a:pPr>
            <a:r>
              <a:rPr lang="en-US" sz="1400" dirty="0"/>
              <a:t>Our vision is bringing software for every single school of the country. We work hard to achieve a long term and sustainable corporate victory through providing prominent services and co-operate educational institutions making their professional lives as simple as possible. We believe in comprehensive school management system and administrative software that is highly beneficial for all types of schools or colleges by controlling and managing their day-to day activities.</a:t>
            </a:r>
          </a:p>
          <a:p>
            <a:pPr marL="0" indent="0" algn="just">
              <a:lnSpc>
                <a:spcPct val="150000"/>
              </a:lnSpc>
              <a:buNone/>
            </a:pPr>
            <a:endParaRPr lang="en-US" sz="1400" dirty="0"/>
          </a:p>
        </p:txBody>
      </p:sp>
      <p:pic>
        <p:nvPicPr>
          <p:cNvPr id="6" name="Picture 2" descr="D:\Lutfullahil Mehdee\Marketing or Promotions\Tools\Office Softs\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879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5" name="Picture 2" descr="D:\Lutfullahil Mehdee\Marketing or Promotions\Tools\Office Softs\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147815" y="94048"/>
            <a:ext cx="6449920" cy="725349"/>
          </a:xfrm>
        </p:spPr>
        <p:txBody>
          <a:bodyPr>
            <a:normAutofit/>
          </a:bodyPr>
          <a:lstStyle/>
          <a:p>
            <a:r>
              <a:rPr lang="en-US" sz="3200" b="1" dirty="0">
                <a:solidFill>
                  <a:schemeClr val="bg1"/>
                </a:solidFill>
                <a:effectLst/>
              </a:rPr>
              <a:t>Student or Parent Portal</a:t>
            </a:r>
            <a:endParaRPr lang="en-US" sz="3200" dirty="0"/>
          </a:p>
        </p:txBody>
      </p:sp>
      <p:pic>
        <p:nvPicPr>
          <p:cNvPr id="25602" name="Picture 2" descr="C:\Users\Mehdee\Desktop\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2524"/>
            <a:ext cx="9143999" cy="424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653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a:spLocks noGrp="1"/>
          </p:cNvSpPr>
          <p:nvPr>
            <p:ph type="title"/>
          </p:nvPr>
        </p:nvSpPr>
        <p:spPr>
          <a:xfrm>
            <a:off x="783772" y="177175"/>
            <a:ext cx="7683335" cy="725349"/>
          </a:xfrm>
        </p:spPr>
        <p:txBody>
          <a:bodyPr>
            <a:normAutofit/>
          </a:bodyPr>
          <a:lstStyle/>
          <a:p>
            <a:r>
              <a:rPr lang="en-US" sz="2800" b="1" dirty="0">
                <a:solidFill>
                  <a:schemeClr val="bg1"/>
                </a:solidFill>
                <a:effectLst/>
              </a:rPr>
              <a:t>Student or Parent Portal (Attendance Report)</a:t>
            </a:r>
            <a:endParaRPr lang="en-US" sz="2800" dirty="0"/>
          </a:p>
        </p:txBody>
      </p:sp>
      <p:pic>
        <p:nvPicPr>
          <p:cNvPr id="5" name="Picture 2" descr="D:\Lutfullahil Mehdee\Marketing or Promotions\Tools\Office Softs\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C:\Users\Mehdee\Desktop\11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04404"/>
            <a:ext cx="9143999" cy="4039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117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a:spLocks noGrp="1"/>
          </p:cNvSpPr>
          <p:nvPr>
            <p:ph type="title"/>
          </p:nvPr>
        </p:nvSpPr>
        <p:spPr>
          <a:xfrm>
            <a:off x="1353787" y="94048"/>
            <a:ext cx="7683335" cy="725349"/>
          </a:xfrm>
        </p:spPr>
        <p:txBody>
          <a:bodyPr>
            <a:normAutofit/>
          </a:bodyPr>
          <a:lstStyle/>
          <a:p>
            <a:r>
              <a:rPr lang="en-US" sz="2800" b="1" dirty="0">
                <a:solidFill>
                  <a:schemeClr val="bg1"/>
                </a:solidFill>
                <a:effectLst/>
              </a:rPr>
              <a:t>Student or Parent Portal (Documents)</a:t>
            </a:r>
            <a:endParaRPr lang="en-US" sz="2800" dirty="0"/>
          </a:p>
        </p:txBody>
      </p:sp>
      <p:pic>
        <p:nvPicPr>
          <p:cNvPr id="5" name="Picture 2" descr="D:\Lutfullahil Mehdee\Marketing or Promotions\Tools\Office Softs\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descr="C:\Users\Mehdee\Desktop\111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73777"/>
            <a:ext cx="9143999" cy="4169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533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003" y="409698"/>
            <a:ext cx="6449920" cy="725349"/>
          </a:xfrm>
        </p:spPr>
        <p:txBody>
          <a:bodyPr>
            <a:normAutofit/>
          </a:bodyPr>
          <a:lstStyle/>
          <a:p>
            <a:r>
              <a:rPr lang="en-US" sz="3200" b="1" dirty="0">
                <a:solidFill>
                  <a:schemeClr val="bg1"/>
                </a:solidFill>
                <a:effectLst/>
              </a:rPr>
              <a:t>Student Management System</a:t>
            </a:r>
          </a:p>
        </p:txBody>
      </p:sp>
      <p:sp>
        <p:nvSpPr>
          <p:cNvPr id="4" name="Content Placeholder 3"/>
          <p:cNvSpPr>
            <a:spLocks noGrp="1"/>
          </p:cNvSpPr>
          <p:nvPr>
            <p:ph idx="1"/>
          </p:nvPr>
        </p:nvSpPr>
        <p:spPr>
          <a:xfrm>
            <a:off x="1298718" y="1265036"/>
            <a:ext cx="4781447" cy="3176267"/>
          </a:xfrm>
        </p:spPr>
        <p:txBody>
          <a:bodyPr>
            <a:noAutofit/>
          </a:bodyPr>
          <a:lstStyle/>
          <a:p>
            <a:pPr algn="just">
              <a:lnSpc>
                <a:spcPct val="170000"/>
              </a:lnSpc>
              <a:buBlip>
                <a:blip r:embed="rId2"/>
              </a:buBlip>
            </a:pPr>
            <a:r>
              <a:rPr lang="en-US" sz="1800" b="1" dirty="0"/>
              <a:t>Add, Edit and Import Multiple Students</a:t>
            </a:r>
          </a:p>
          <a:p>
            <a:pPr algn="just">
              <a:lnSpc>
                <a:spcPct val="170000"/>
              </a:lnSpc>
              <a:buBlip>
                <a:blip r:embed="rId2"/>
              </a:buBlip>
            </a:pPr>
            <a:r>
              <a:rPr lang="en-US" sz="1800" b="1" dirty="0"/>
              <a:t>Manage Students Basic Information</a:t>
            </a:r>
          </a:p>
          <a:p>
            <a:pPr algn="just">
              <a:lnSpc>
                <a:spcPct val="170000"/>
              </a:lnSpc>
              <a:buBlip>
                <a:blip r:embed="rId2"/>
              </a:buBlip>
            </a:pPr>
            <a:r>
              <a:rPr lang="en-US" sz="1800" b="1" dirty="0"/>
              <a:t>Manage Guardians Information</a:t>
            </a:r>
          </a:p>
          <a:p>
            <a:pPr algn="just">
              <a:lnSpc>
                <a:spcPct val="170000"/>
              </a:lnSpc>
              <a:buBlip>
                <a:blip r:embed="rId2"/>
              </a:buBlip>
            </a:pPr>
            <a:r>
              <a:rPr lang="en-US" sz="1800" b="1" dirty="0"/>
              <a:t>Manage Attendance</a:t>
            </a:r>
          </a:p>
          <a:p>
            <a:pPr algn="just">
              <a:lnSpc>
                <a:spcPct val="170000"/>
              </a:lnSpc>
              <a:buBlip>
                <a:blip r:embed="rId2"/>
              </a:buBlip>
            </a:pPr>
            <a:r>
              <a:rPr lang="en-US" sz="1800" b="1" dirty="0"/>
              <a:t>Manage Students Optional Subject</a:t>
            </a:r>
          </a:p>
          <a:p>
            <a:pPr algn="just">
              <a:lnSpc>
                <a:spcPct val="170000"/>
              </a:lnSpc>
              <a:buBlip>
                <a:blip r:embed="rId2"/>
              </a:buBlip>
            </a:pPr>
            <a:r>
              <a:rPr lang="en-US" sz="1800" b="1" dirty="0"/>
              <a:t>Students Report</a:t>
            </a:r>
          </a:p>
          <a:p>
            <a:pPr algn="just">
              <a:lnSpc>
                <a:spcPct val="170000"/>
              </a:lnSpc>
            </a:pPr>
            <a:endParaRPr lang="en-US" sz="1800" b="1" dirty="0"/>
          </a:p>
          <a:p>
            <a:pPr marL="0" indent="0" algn="just">
              <a:lnSpc>
                <a:spcPct val="170000"/>
              </a:lnSpc>
              <a:buNone/>
            </a:pPr>
            <a:endParaRPr lang="en-US" sz="1800" b="1" dirty="0"/>
          </a:p>
        </p:txBody>
      </p:sp>
      <p:pic>
        <p:nvPicPr>
          <p:cNvPr id="5" name="Picture 2" descr="D:\Lutfullahil Mehdee\Marketing or Promotions\Tools\Office Softs\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976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29698" name="Picture 2" descr="C:\Users\Mehdee\Desktop\1111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02525"/>
            <a:ext cx="4714505" cy="4240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Lutfullahil Mehdee\Marketing or Promotions\Tools\Office Softs\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1601551" y="94048"/>
            <a:ext cx="6449920" cy="725349"/>
          </a:xfrm>
        </p:spPr>
        <p:txBody>
          <a:bodyPr>
            <a:normAutofit/>
          </a:bodyPr>
          <a:lstStyle/>
          <a:p>
            <a:r>
              <a:rPr lang="en-US" sz="3200" b="1" dirty="0">
                <a:solidFill>
                  <a:schemeClr val="bg1"/>
                </a:solidFill>
                <a:effectLst/>
              </a:rPr>
              <a:t>Student Management System</a:t>
            </a:r>
          </a:p>
        </p:txBody>
      </p:sp>
      <p:pic>
        <p:nvPicPr>
          <p:cNvPr id="29699" name="Picture 3" descr="C:\Users\Mehdee\Desktop\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4504" y="902525"/>
            <a:ext cx="4429495" cy="424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424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122" y="266141"/>
            <a:ext cx="5918436" cy="725349"/>
          </a:xfrm>
        </p:spPr>
        <p:txBody>
          <a:bodyPr>
            <a:normAutofit fontScale="90000"/>
          </a:bodyPr>
          <a:lstStyle/>
          <a:p>
            <a:r>
              <a:rPr lang="en-US" b="1" dirty="0">
                <a:solidFill>
                  <a:schemeClr val="bg1"/>
                </a:solidFill>
                <a:effectLst/>
              </a:rPr>
              <a:t>Attendance Management System</a:t>
            </a:r>
          </a:p>
        </p:txBody>
      </p:sp>
      <p:sp>
        <p:nvSpPr>
          <p:cNvPr id="4" name="Content Placeholder 3"/>
          <p:cNvSpPr>
            <a:spLocks noGrp="1"/>
          </p:cNvSpPr>
          <p:nvPr>
            <p:ph idx="1"/>
          </p:nvPr>
        </p:nvSpPr>
        <p:spPr>
          <a:xfrm>
            <a:off x="142504" y="1193784"/>
            <a:ext cx="8027719" cy="3949716"/>
          </a:xfrm>
        </p:spPr>
        <p:txBody>
          <a:bodyPr>
            <a:normAutofit/>
          </a:bodyPr>
          <a:lstStyle/>
          <a:p>
            <a:pPr>
              <a:lnSpc>
                <a:spcPct val="150000"/>
              </a:lnSpc>
              <a:buBlip>
                <a:blip r:embed="rId2"/>
              </a:buBlip>
            </a:pPr>
            <a:r>
              <a:rPr lang="en-US" sz="1800" b="1" dirty="0"/>
              <a:t>View Student’s Previous Attendance Reports</a:t>
            </a:r>
          </a:p>
          <a:p>
            <a:pPr>
              <a:lnSpc>
                <a:spcPct val="150000"/>
              </a:lnSpc>
              <a:buBlip>
                <a:blip r:embed="rId2"/>
              </a:buBlip>
            </a:pPr>
            <a:r>
              <a:rPr lang="en-US" sz="1800" b="1" dirty="0"/>
              <a:t>Date Wise Attendance Reports</a:t>
            </a:r>
          </a:p>
          <a:p>
            <a:pPr>
              <a:lnSpc>
                <a:spcPct val="150000"/>
              </a:lnSpc>
              <a:buBlip>
                <a:blip r:embed="rId2"/>
              </a:buBlip>
            </a:pPr>
            <a:r>
              <a:rPr lang="en-US" sz="1800" b="1" dirty="0"/>
              <a:t>Month Wise Attendance Reports</a:t>
            </a:r>
          </a:p>
          <a:p>
            <a:pPr>
              <a:lnSpc>
                <a:spcPct val="150000"/>
              </a:lnSpc>
              <a:buBlip>
                <a:blip r:embed="rId2"/>
              </a:buBlip>
            </a:pPr>
            <a:r>
              <a:rPr lang="en-US" sz="1800" b="1" dirty="0"/>
              <a:t>Save Attendance Status Without Sending SMS to Guardians</a:t>
            </a:r>
          </a:p>
          <a:p>
            <a:pPr>
              <a:lnSpc>
                <a:spcPct val="150000"/>
              </a:lnSpc>
              <a:buBlip>
                <a:blip r:embed="rId2"/>
              </a:buBlip>
            </a:pPr>
            <a:r>
              <a:rPr lang="en-US" sz="1800" b="1" dirty="0"/>
              <a:t>Save Attendance Status With Sending SMS to Guardians</a:t>
            </a:r>
          </a:p>
          <a:p>
            <a:pPr>
              <a:lnSpc>
                <a:spcPct val="150000"/>
              </a:lnSpc>
              <a:buBlip>
                <a:blip r:embed="rId2"/>
              </a:buBlip>
            </a:pPr>
            <a:r>
              <a:rPr lang="en-US" sz="1800" b="1" dirty="0"/>
              <a:t>Multiple Attendance Status Including Late, Leave, Absent Period With Comments</a:t>
            </a:r>
          </a:p>
          <a:p>
            <a:pPr marL="0" indent="0">
              <a:lnSpc>
                <a:spcPct val="150000"/>
              </a:lnSpc>
              <a:buNone/>
            </a:pPr>
            <a:endParaRPr lang="en-US" sz="1800" b="1" dirty="0"/>
          </a:p>
        </p:txBody>
      </p:sp>
      <p:pic>
        <p:nvPicPr>
          <p:cNvPr id="6" name="Picture 2" descr="D:\Lutfullahil Mehdee\Marketing or Promotions\Tools\Office Softs\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935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a:spLocks noGrp="1"/>
          </p:cNvSpPr>
          <p:nvPr>
            <p:ph type="title"/>
          </p:nvPr>
        </p:nvSpPr>
        <p:spPr>
          <a:xfrm>
            <a:off x="1325512" y="94048"/>
            <a:ext cx="5918436" cy="725349"/>
          </a:xfrm>
        </p:spPr>
        <p:txBody>
          <a:bodyPr>
            <a:normAutofit fontScale="90000"/>
          </a:bodyPr>
          <a:lstStyle/>
          <a:p>
            <a:r>
              <a:rPr lang="en-US" b="1" dirty="0">
                <a:solidFill>
                  <a:schemeClr val="bg1"/>
                </a:solidFill>
                <a:effectLst/>
              </a:rPr>
              <a:t>Attendance Management System</a:t>
            </a:r>
          </a:p>
        </p:txBody>
      </p:sp>
      <p:pic>
        <p:nvPicPr>
          <p:cNvPr id="5" name="Picture 2" descr="D:\Lutfullahil Mehdee\Marketing or Promotions\Tools\Office Softs\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pic>
        <p:nvPicPr>
          <p:cNvPr id="30723" name="Picture 3" descr="C:\Users\Mehdee\Desktop\10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9396"/>
            <a:ext cx="9144000" cy="4324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956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76850" y="1265105"/>
            <a:ext cx="6474543" cy="3508626"/>
          </a:xfrm>
        </p:spPr>
        <p:txBody>
          <a:bodyPr>
            <a:normAutofit/>
          </a:bodyPr>
          <a:lstStyle/>
          <a:p>
            <a:pPr lvl="0">
              <a:lnSpc>
                <a:spcPct val="200000"/>
              </a:lnSpc>
            </a:pPr>
            <a:r>
              <a:rPr lang="en-US" sz="1800" b="1" dirty="0"/>
              <a:t>Master Entry</a:t>
            </a:r>
            <a:endParaRPr lang="en-US" sz="1800" dirty="0"/>
          </a:p>
          <a:p>
            <a:pPr lvl="0">
              <a:lnSpc>
                <a:spcPct val="200000"/>
              </a:lnSpc>
            </a:pPr>
            <a:r>
              <a:rPr lang="en-US" sz="1800" b="1" dirty="0"/>
              <a:t>Vouchers</a:t>
            </a:r>
            <a:endParaRPr lang="en-US" sz="1800" dirty="0"/>
          </a:p>
          <a:p>
            <a:pPr lvl="0">
              <a:lnSpc>
                <a:spcPct val="200000"/>
              </a:lnSpc>
            </a:pPr>
            <a:r>
              <a:rPr lang="en-US" sz="1800" b="1" dirty="0"/>
              <a:t>Voucher Posting Panel</a:t>
            </a:r>
            <a:endParaRPr lang="en-US" sz="1800" dirty="0"/>
          </a:p>
          <a:p>
            <a:pPr lvl="0">
              <a:lnSpc>
                <a:spcPct val="200000"/>
              </a:lnSpc>
            </a:pPr>
            <a:r>
              <a:rPr lang="en-US" sz="1800" b="1" dirty="0"/>
              <a:t>Salary Sheet Generation</a:t>
            </a:r>
            <a:endParaRPr lang="en-US" sz="1800" dirty="0"/>
          </a:p>
          <a:p>
            <a:pPr lvl="0">
              <a:lnSpc>
                <a:spcPct val="200000"/>
              </a:lnSpc>
            </a:pPr>
            <a:r>
              <a:rPr lang="en-US" sz="1800" b="1" dirty="0"/>
              <a:t>Reports of Accounts</a:t>
            </a:r>
            <a:endParaRPr lang="en-US" sz="1800" dirty="0"/>
          </a:p>
          <a:p>
            <a:pPr>
              <a:lnSpc>
                <a:spcPct val="200000"/>
              </a:lnSpc>
            </a:pPr>
            <a:endParaRPr lang="en-US" sz="1800" dirty="0"/>
          </a:p>
        </p:txBody>
      </p:sp>
      <p:sp>
        <p:nvSpPr>
          <p:cNvPr id="4" name="Title 1"/>
          <p:cNvSpPr>
            <a:spLocks noGrp="1"/>
          </p:cNvSpPr>
          <p:nvPr>
            <p:ph type="title"/>
          </p:nvPr>
        </p:nvSpPr>
        <p:spPr>
          <a:xfrm>
            <a:off x="791122" y="266141"/>
            <a:ext cx="5918436" cy="725349"/>
          </a:xfrm>
        </p:spPr>
        <p:txBody>
          <a:bodyPr>
            <a:normAutofit fontScale="90000"/>
          </a:bodyPr>
          <a:lstStyle/>
          <a:p>
            <a:r>
              <a:rPr lang="en-US" b="1" dirty="0">
                <a:solidFill>
                  <a:schemeClr val="bg1"/>
                </a:solidFill>
                <a:effectLst/>
              </a:rPr>
              <a:t>Accounting Management System</a:t>
            </a:r>
          </a:p>
        </p:txBody>
      </p:sp>
      <p:pic>
        <p:nvPicPr>
          <p:cNvPr id="5" name="Picture 2" descr="D:\Lutfullahil Mehdee\Marketing or Promotions\Tools\Office Softs\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1251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a:spLocks noGrp="1"/>
          </p:cNvSpPr>
          <p:nvPr>
            <p:ph type="title"/>
          </p:nvPr>
        </p:nvSpPr>
        <p:spPr>
          <a:xfrm>
            <a:off x="2073656" y="94048"/>
            <a:ext cx="5918436" cy="725349"/>
          </a:xfrm>
        </p:spPr>
        <p:txBody>
          <a:bodyPr>
            <a:normAutofit/>
          </a:bodyPr>
          <a:lstStyle/>
          <a:p>
            <a:r>
              <a:rPr lang="en-US" b="1" dirty="0">
                <a:solidFill>
                  <a:schemeClr val="bg1"/>
                </a:solidFill>
                <a:effectLst/>
              </a:rPr>
              <a:t>Master Entry (Sub-Ledger)</a:t>
            </a:r>
          </a:p>
        </p:txBody>
      </p:sp>
      <p:pic>
        <p:nvPicPr>
          <p:cNvPr id="32770" name="Picture 2" descr="C:\Users\Mehdee\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02525"/>
            <a:ext cx="9143998" cy="42409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Lutfullahil Mehdee\Marketing or Promotions\Tools\Office Softs\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21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Title 1"/>
          <p:cNvSpPr>
            <a:spLocks noGrp="1"/>
          </p:cNvSpPr>
          <p:nvPr>
            <p:ph type="title"/>
          </p:nvPr>
        </p:nvSpPr>
        <p:spPr>
          <a:xfrm>
            <a:off x="2073656" y="94048"/>
            <a:ext cx="5918436" cy="725349"/>
          </a:xfrm>
        </p:spPr>
        <p:txBody>
          <a:bodyPr>
            <a:normAutofit/>
          </a:bodyPr>
          <a:lstStyle/>
          <a:p>
            <a:r>
              <a:rPr lang="en-US" b="1" dirty="0">
                <a:solidFill>
                  <a:schemeClr val="bg1"/>
                </a:solidFill>
                <a:effectLst/>
              </a:rPr>
              <a:t>Vouchers (Journal Voucher)</a:t>
            </a:r>
          </a:p>
        </p:txBody>
      </p:sp>
      <p:pic>
        <p:nvPicPr>
          <p:cNvPr id="5" name="Picture 2" descr="D:\Lutfullahil Mehdee\Marketing or Promotions\Tools\Office Softs\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pic>
        <p:nvPicPr>
          <p:cNvPr id="33794" name="Picture 2" descr="C:\Users\Mehdee\Desktop\5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2525"/>
            <a:ext cx="9143999" cy="424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060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738" y="571578"/>
            <a:ext cx="6449920" cy="725349"/>
          </a:xfrm>
        </p:spPr>
        <p:txBody>
          <a:bodyPr/>
          <a:lstStyle/>
          <a:p>
            <a:pPr algn="ctr"/>
            <a:r>
              <a:rPr lang="en-US" b="1" dirty="0">
                <a:solidFill>
                  <a:schemeClr val="bg1"/>
                </a:solidFill>
                <a:effectLst/>
              </a:rPr>
              <a:t>Our Mission</a:t>
            </a:r>
          </a:p>
        </p:txBody>
      </p:sp>
      <p:sp>
        <p:nvSpPr>
          <p:cNvPr id="3" name="Content Placeholder 2"/>
          <p:cNvSpPr>
            <a:spLocks noGrp="1"/>
          </p:cNvSpPr>
          <p:nvPr>
            <p:ph idx="1"/>
          </p:nvPr>
        </p:nvSpPr>
        <p:spPr>
          <a:xfrm>
            <a:off x="503072" y="1443235"/>
            <a:ext cx="6474543" cy="3508626"/>
          </a:xfrm>
        </p:spPr>
        <p:txBody>
          <a:bodyPr>
            <a:normAutofit/>
          </a:bodyPr>
          <a:lstStyle/>
          <a:p>
            <a:pPr marL="0" indent="0" algn="just">
              <a:lnSpc>
                <a:spcPct val="150000"/>
              </a:lnSpc>
              <a:buNone/>
            </a:pPr>
            <a:r>
              <a:rPr lang="en-US" sz="1400" dirty="0"/>
              <a:t>Our mission is to promote your Institution to a whole new level by positioning it into a highly technologically developed standard. We work closely with our clients to ensure everyone agrees on the goals of the project and discuss how to make it deliverable and how success will be defined. We have found that our systematic progression is the key to providing a well-defined set of working strategies ensuring timely project completion and ultimately securing a solution that allows our customers achieving their business goals. We never move from our core and work to benefit education through technology.</a:t>
            </a:r>
          </a:p>
          <a:p>
            <a:pPr marL="0" indent="0" algn="just">
              <a:lnSpc>
                <a:spcPct val="150000"/>
              </a:lnSpc>
              <a:buNone/>
            </a:pPr>
            <a:endParaRPr lang="en-US" sz="1400" dirty="0"/>
          </a:p>
        </p:txBody>
      </p:sp>
      <p:pic>
        <p:nvPicPr>
          <p:cNvPr id="6" name="Picture 2" descr="D:\Lutfullahil Mehdee\Marketing or Promotions\Tools\Office Softs\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050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a:spLocks noGrp="1"/>
          </p:cNvSpPr>
          <p:nvPr>
            <p:ph type="title"/>
          </p:nvPr>
        </p:nvSpPr>
        <p:spPr>
          <a:xfrm>
            <a:off x="2073656" y="94048"/>
            <a:ext cx="5918436" cy="725349"/>
          </a:xfrm>
        </p:spPr>
        <p:txBody>
          <a:bodyPr>
            <a:normAutofit/>
          </a:bodyPr>
          <a:lstStyle/>
          <a:p>
            <a:r>
              <a:rPr lang="en-US" b="1" dirty="0">
                <a:solidFill>
                  <a:schemeClr val="bg1"/>
                </a:solidFill>
                <a:effectLst/>
              </a:rPr>
              <a:t>Reports (Trial Balance)</a:t>
            </a:r>
          </a:p>
        </p:txBody>
      </p:sp>
      <p:pic>
        <p:nvPicPr>
          <p:cNvPr id="5" name="Picture 2" descr="D:\Lutfullahil Mehdee\Marketing or Promotions\Tools\Office Softs\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pic>
        <p:nvPicPr>
          <p:cNvPr id="34818" name="Picture 2" descr="C:\Users\Mehdee\Desktop\1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902525"/>
            <a:ext cx="9143998" cy="424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146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499" y="208903"/>
            <a:ext cx="6449920" cy="725349"/>
          </a:xfrm>
        </p:spPr>
        <p:txBody>
          <a:bodyPr/>
          <a:lstStyle/>
          <a:p>
            <a:r>
              <a:rPr lang="en-US" b="1" dirty="0">
                <a:solidFill>
                  <a:schemeClr val="bg1"/>
                </a:solidFill>
                <a:effectLst/>
              </a:rPr>
              <a:t>Our Proposal &amp; Conclusion</a:t>
            </a:r>
          </a:p>
        </p:txBody>
      </p:sp>
      <p:sp>
        <p:nvSpPr>
          <p:cNvPr id="3" name="Content Placeholder 2"/>
          <p:cNvSpPr>
            <a:spLocks noGrp="1"/>
          </p:cNvSpPr>
          <p:nvPr>
            <p:ph idx="1"/>
          </p:nvPr>
        </p:nvSpPr>
        <p:spPr>
          <a:xfrm>
            <a:off x="213756" y="1143157"/>
            <a:ext cx="6894489" cy="2380620"/>
          </a:xfrm>
        </p:spPr>
        <p:txBody>
          <a:bodyPr>
            <a:noAutofit/>
          </a:bodyPr>
          <a:lstStyle/>
          <a:p>
            <a:pPr marL="0" indent="0" algn="just">
              <a:lnSpc>
                <a:spcPct val="150000"/>
              </a:lnSpc>
              <a:buNone/>
            </a:pPr>
            <a:r>
              <a:rPr lang="en-US" sz="1400" dirty="0"/>
              <a:t>Our Proposal is simple that we would highly appreciate the opportunity to cooperate your management digitizing your whole Institution starting from Result Processing to Online Tuition Fees collection System with utmost dedication and sincerity.</a:t>
            </a:r>
          </a:p>
          <a:p>
            <a:pPr marL="0" indent="0" algn="just">
              <a:lnSpc>
                <a:spcPct val="150000"/>
              </a:lnSpc>
              <a:buNone/>
            </a:pPr>
            <a:r>
              <a:rPr lang="en-US" sz="1400" dirty="0"/>
              <a:t>Our principal focus is to advantage the management of Schools and Colleges for conducting their administrative or academic activities even more elegantly. We recognize about the excellence and importance of educational institutions of our country and strongly believe that our system will be obliging and well effective that will upkeep them meeting their mission and vision. The system would not only reduce the paper work and physical labor but also will save time and money with bringing efficiency in both academic and administrative activities. In Bangladesh, our customizable dynamic features has already gained client’s boundless satisfaction and reliance that gives us huge confidence and encouragements.</a:t>
            </a:r>
          </a:p>
          <a:p>
            <a:pPr marL="0" indent="0" algn="just">
              <a:lnSpc>
                <a:spcPct val="150000"/>
              </a:lnSpc>
              <a:buNone/>
            </a:pPr>
            <a:endParaRPr lang="en-US" sz="1400" dirty="0"/>
          </a:p>
        </p:txBody>
      </p:sp>
      <p:pic>
        <p:nvPicPr>
          <p:cNvPr id="5" name="Picture 2" descr="D:\Lutfullahil Mehdee\Marketing or Promotions\Tools\Office Softs\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61464" y="0"/>
            <a:ext cx="1282536" cy="1143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608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2563" y="2092148"/>
            <a:ext cx="3546413" cy="1647544"/>
          </a:xfrm>
        </p:spPr>
        <p:txBody>
          <a:bodyPr>
            <a:normAutofit/>
          </a:bodyPr>
          <a:lstStyle/>
          <a:p>
            <a:pPr marL="0" indent="0">
              <a:buNone/>
            </a:pPr>
            <a:r>
              <a:rPr lang="en-US" sz="5400" b="1" dirty="0"/>
              <a:t>Thank You</a:t>
            </a:r>
          </a:p>
        </p:txBody>
      </p:sp>
      <p:pic>
        <p:nvPicPr>
          <p:cNvPr id="5" name="Picture 2" descr="D:\Lutfullahil Mehdee\Marketing or Promotions\Tools\Office Softs\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8826" y="3099444"/>
            <a:ext cx="1629141" cy="155566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p:cNvSpPr txBox="1">
            <a:spLocks/>
          </p:cNvSpPr>
          <p:nvPr/>
        </p:nvSpPr>
        <p:spPr>
          <a:xfrm>
            <a:off x="534388" y="444604"/>
            <a:ext cx="6263073" cy="16475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3600" b="1" dirty="0"/>
              <a:t>Our Contact Information</a:t>
            </a:r>
          </a:p>
          <a:p>
            <a:pPr marL="0" indent="0" algn="ctr">
              <a:buFont typeface="Arial" pitchFamily="34" charset="0"/>
              <a:buNone/>
            </a:pPr>
            <a:r>
              <a:rPr lang="en-US" sz="2000" b="1" dirty="0"/>
              <a:t>Website: vividinternational.net</a:t>
            </a:r>
          </a:p>
          <a:p>
            <a:pPr marL="0" indent="0" algn="ctr">
              <a:buNone/>
            </a:pPr>
            <a:r>
              <a:rPr lang="en-US" sz="2000" b="1" dirty="0"/>
              <a:t>Email: </a:t>
            </a:r>
            <a:r>
              <a:rPr lang="en-US" sz="2000" b="1" dirty="0" err="1"/>
              <a:t>info@vividinternationalnet</a:t>
            </a:r>
            <a:endParaRPr lang="en-US" sz="2000" b="1" dirty="0"/>
          </a:p>
        </p:txBody>
      </p:sp>
      <p:pic>
        <p:nvPicPr>
          <p:cNvPr id="6" name="Picture 2" descr="D:\Lutfullahil Mehdee\Marketing or Promotions\Tools\Office Softs\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100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3293" y="47501"/>
            <a:ext cx="6449920" cy="725349"/>
          </a:xfrm>
        </p:spPr>
        <p:txBody>
          <a:bodyPr/>
          <a:lstStyle/>
          <a:p>
            <a:r>
              <a:rPr lang="en-US" b="1" dirty="0">
                <a:solidFill>
                  <a:schemeClr val="bg1"/>
                </a:solidFill>
              </a:rPr>
              <a:t>Our Inspirations</a:t>
            </a:r>
          </a:p>
        </p:txBody>
      </p:sp>
      <p:pic>
        <p:nvPicPr>
          <p:cNvPr id="5" name="Picture 4" descr="C:\Users\Mehdee\Desktop\Client's logo\Logo_of_DRMC.png"/>
          <p:cNvPicPr/>
          <p:nvPr/>
        </p:nvPicPr>
        <p:blipFill>
          <a:blip r:embed="rId2">
            <a:extLst>
              <a:ext uri="{28A0092B-C50C-407E-A947-70E740481C1C}">
                <a14:useLocalDpi xmlns:a14="http://schemas.microsoft.com/office/drawing/2010/main" val="0"/>
              </a:ext>
            </a:extLst>
          </a:blip>
          <a:srcRect/>
          <a:stretch>
            <a:fillRect/>
          </a:stretch>
        </p:blipFill>
        <p:spPr bwMode="auto">
          <a:xfrm>
            <a:off x="3282390" y="1086557"/>
            <a:ext cx="2063781" cy="1047443"/>
          </a:xfrm>
          <a:prstGeom prst="rect">
            <a:avLst/>
          </a:prstGeom>
          <a:noFill/>
          <a:ln>
            <a:noFill/>
          </a:ln>
        </p:spPr>
      </p:pic>
      <p:pic>
        <p:nvPicPr>
          <p:cNvPr id="9" name="Picture 8" descr="C:\Users\Mehdee\Desktop\Client's logo\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4540" y="3042256"/>
            <a:ext cx="2612571" cy="1556385"/>
          </a:xfrm>
          <a:prstGeom prst="rect">
            <a:avLst/>
          </a:prstGeom>
          <a:noFill/>
          <a:ln>
            <a:noFill/>
          </a:ln>
        </p:spPr>
      </p:pic>
      <p:pic>
        <p:nvPicPr>
          <p:cNvPr id="11" name="Picture 10" descr="C:\Users\Mehdee\Desktop\Client's logo\3.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41163" y="2938673"/>
            <a:ext cx="2581275" cy="1733550"/>
          </a:xfrm>
          <a:prstGeom prst="rect">
            <a:avLst/>
          </a:prstGeom>
          <a:noFill/>
          <a:ln>
            <a:noFill/>
          </a:ln>
        </p:spPr>
      </p:pic>
      <p:pic>
        <p:nvPicPr>
          <p:cNvPr id="13" name="Picture 2" descr="D:\Lutfullahil Mehdee\Marketing or Promotions\Tools\Office Softs\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86E0443-8B93-9617-0A39-406409BC3EBC}"/>
              </a:ext>
            </a:extLst>
          </p:cNvPr>
          <p:cNvPicPr>
            <a:picLocks noChangeAspect="1"/>
          </p:cNvPicPr>
          <p:nvPr/>
        </p:nvPicPr>
        <p:blipFill>
          <a:blip r:embed="rId6"/>
          <a:stretch>
            <a:fillRect/>
          </a:stretch>
        </p:blipFill>
        <p:spPr>
          <a:xfrm>
            <a:off x="364651" y="3074755"/>
            <a:ext cx="2298841" cy="1666667"/>
          </a:xfrm>
          <a:prstGeom prst="rect">
            <a:avLst/>
          </a:prstGeom>
        </p:spPr>
      </p:pic>
      <p:pic>
        <p:nvPicPr>
          <p:cNvPr id="15" name="Picture 14">
            <a:extLst>
              <a:ext uri="{FF2B5EF4-FFF2-40B4-BE49-F238E27FC236}">
                <a16:creationId xmlns:a16="http://schemas.microsoft.com/office/drawing/2014/main" id="{8A63BB1E-79EB-E7A8-EFED-F8E0109901CE}"/>
              </a:ext>
            </a:extLst>
          </p:cNvPr>
          <p:cNvPicPr>
            <a:picLocks noChangeAspect="1"/>
          </p:cNvPicPr>
          <p:nvPr/>
        </p:nvPicPr>
        <p:blipFill>
          <a:blip r:embed="rId7"/>
          <a:stretch>
            <a:fillRect/>
          </a:stretch>
        </p:blipFill>
        <p:spPr>
          <a:xfrm>
            <a:off x="256837" y="1291720"/>
            <a:ext cx="2816654" cy="809524"/>
          </a:xfrm>
          <a:prstGeom prst="rect">
            <a:avLst/>
          </a:prstGeom>
        </p:spPr>
      </p:pic>
      <p:pic>
        <p:nvPicPr>
          <p:cNvPr id="4" name="Picture 3">
            <a:extLst>
              <a:ext uri="{FF2B5EF4-FFF2-40B4-BE49-F238E27FC236}">
                <a16:creationId xmlns:a16="http://schemas.microsoft.com/office/drawing/2014/main" id="{8430CC25-8DF4-5862-CD07-8A43D4101EDF}"/>
              </a:ext>
            </a:extLst>
          </p:cNvPr>
          <p:cNvPicPr>
            <a:picLocks noChangeAspect="1"/>
          </p:cNvPicPr>
          <p:nvPr/>
        </p:nvPicPr>
        <p:blipFill>
          <a:blip r:embed="rId8"/>
          <a:stretch>
            <a:fillRect/>
          </a:stretch>
        </p:blipFill>
        <p:spPr>
          <a:xfrm>
            <a:off x="5722438" y="1120292"/>
            <a:ext cx="3149446" cy="980952"/>
          </a:xfrm>
          <a:prstGeom prst="rect">
            <a:avLst/>
          </a:prstGeom>
        </p:spPr>
      </p:pic>
    </p:spTree>
    <p:extLst>
      <p:ext uri="{BB962C8B-B14F-4D97-AF65-F5344CB8AC3E}">
        <p14:creationId xmlns:p14="http://schemas.microsoft.com/office/powerpoint/2010/main" val="3615728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861" y="315781"/>
            <a:ext cx="6449920" cy="725349"/>
          </a:xfrm>
        </p:spPr>
        <p:txBody>
          <a:bodyPr/>
          <a:lstStyle/>
          <a:p>
            <a:r>
              <a:rPr lang="en-US" b="1" dirty="0">
                <a:solidFill>
                  <a:schemeClr val="bg1"/>
                </a:solidFill>
                <a:effectLst/>
              </a:rPr>
              <a:t>What Makes VIVID Special</a:t>
            </a:r>
          </a:p>
        </p:txBody>
      </p:sp>
      <p:sp>
        <p:nvSpPr>
          <p:cNvPr id="3" name="Content Placeholder 2"/>
          <p:cNvSpPr>
            <a:spLocks noGrp="1"/>
          </p:cNvSpPr>
          <p:nvPr>
            <p:ph idx="1"/>
          </p:nvPr>
        </p:nvSpPr>
        <p:spPr>
          <a:xfrm>
            <a:off x="439387" y="1143157"/>
            <a:ext cx="4833257" cy="3781976"/>
          </a:xfrm>
        </p:spPr>
        <p:txBody>
          <a:bodyPr>
            <a:normAutofit/>
          </a:bodyPr>
          <a:lstStyle/>
          <a:p>
            <a:pPr marL="0" indent="0" algn="just">
              <a:lnSpc>
                <a:spcPct val="150000"/>
              </a:lnSpc>
              <a:buNone/>
            </a:pPr>
            <a:r>
              <a:rPr lang="en-US" sz="1400" dirty="0"/>
              <a:t>We believe modern technology should enhance or facilitate education. To do so, we have used the latest technologies to enhance user experience and flexibility. We studied the available software and solutions in the educational arena in Bangladesh. We also have collected opinions and advices from large and small Schools or Colleges and asked more than hundreds of teachers and students about their own thoughts about Education Management Software before starting this project which has made us more intellectual and proficient to create a software of more capability and user friendliness.</a:t>
            </a:r>
          </a:p>
          <a:p>
            <a:pPr algn="just">
              <a:lnSpc>
                <a:spcPct val="150000"/>
              </a:lnSpc>
            </a:pPr>
            <a:endParaRPr lang="en-US" sz="1400" dirty="0"/>
          </a:p>
        </p:txBody>
      </p:sp>
      <p:sp>
        <p:nvSpPr>
          <p:cNvPr id="4" name="Content Placeholder 5"/>
          <p:cNvSpPr txBox="1">
            <a:spLocks/>
          </p:cNvSpPr>
          <p:nvPr/>
        </p:nvSpPr>
        <p:spPr>
          <a:xfrm>
            <a:off x="5612863" y="1478792"/>
            <a:ext cx="2889869" cy="227629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en-US" sz="2000" b="1" dirty="0">
                <a:solidFill>
                  <a:srgbClr val="9EFF29"/>
                </a:solidFill>
              </a:rPr>
              <a:t>International Experience</a:t>
            </a:r>
          </a:p>
          <a:p>
            <a:pPr marL="0" indent="0">
              <a:lnSpc>
                <a:spcPct val="150000"/>
              </a:lnSpc>
              <a:buFont typeface="Arial" pitchFamily="34" charset="0"/>
              <a:buNone/>
            </a:pPr>
            <a:r>
              <a:rPr lang="en-US" sz="2000" b="1" dirty="0">
                <a:solidFill>
                  <a:srgbClr val="9EFF29"/>
                </a:solidFill>
              </a:rPr>
              <a:t>Customization Ability</a:t>
            </a:r>
          </a:p>
          <a:p>
            <a:pPr marL="0" indent="0">
              <a:lnSpc>
                <a:spcPct val="150000"/>
              </a:lnSpc>
              <a:buFont typeface="Arial" pitchFamily="34" charset="0"/>
              <a:buNone/>
            </a:pPr>
            <a:r>
              <a:rPr lang="en-US" sz="2000" b="1" dirty="0">
                <a:solidFill>
                  <a:srgbClr val="9EFF29"/>
                </a:solidFill>
              </a:rPr>
              <a:t>Smart Developers</a:t>
            </a:r>
          </a:p>
          <a:p>
            <a:pPr marL="0" indent="0">
              <a:lnSpc>
                <a:spcPct val="150000"/>
              </a:lnSpc>
              <a:buFont typeface="Arial" pitchFamily="34" charset="0"/>
              <a:buNone/>
            </a:pPr>
            <a:r>
              <a:rPr lang="en-US" sz="2000" b="1" dirty="0">
                <a:solidFill>
                  <a:srgbClr val="9EFF29"/>
                </a:solidFill>
              </a:rPr>
              <a:t>Attractive Pricing</a:t>
            </a:r>
          </a:p>
          <a:p>
            <a:pPr marL="0" indent="0">
              <a:lnSpc>
                <a:spcPct val="150000"/>
              </a:lnSpc>
              <a:buFont typeface="Arial" pitchFamily="34" charset="0"/>
              <a:buNone/>
            </a:pPr>
            <a:r>
              <a:rPr lang="en-US" sz="2000" b="1" dirty="0">
                <a:solidFill>
                  <a:srgbClr val="9EFF29"/>
                </a:solidFill>
              </a:rPr>
              <a:t>Extensive Training</a:t>
            </a:r>
          </a:p>
        </p:txBody>
      </p:sp>
      <p:pic>
        <p:nvPicPr>
          <p:cNvPr id="7" name="Picture 2" descr="D:\Lutfullahil Mehdee\Marketing or Promotions\Tools\Office Softs\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677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859" y="208903"/>
            <a:ext cx="7042067" cy="725349"/>
          </a:xfrm>
        </p:spPr>
        <p:txBody>
          <a:bodyPr>
            <a:normAutofit/>
          </a:bodyPr>
          <a:lstStyle/>
          <a:p>
            <a:pPr algn="ctr"/>
            <a:r>
              <a:rPr lang="en-US" sz="4000" b="1" dirty="0">
                <a:solidFill>
                  <a:schemeClr val="bg1"/>
                </a:solidFill>
                <a:effectLst/>
              </a:rPr>
              <a:t>Now come to the focal point</a:t>
            </a:r>
          </a:p>
        </p:txBody>
      </p:sp>
      <p:sp>
        <p:nvSpPr>
          <p:cNvPr id="3" name="Content Placeholder 2"/>
          <p:cNvSpPr>
            <a:spLocks noGrp="1"/>
          </p:cNvSpPr>
          <p:nvPr>
            <p:ph idx="1"/>
          </p:nvPr>
        </p:nvSpPr>
        <p:spPr/>
        <p:txBody>
          <a:bodyPr/>
          <a:lstStyle/>
          <a:p>
            <a:pPr marL="0" indent="0" algn="ctr">
              <a:buNone/>
            </a:pPr>
            <a:endParaRPr lang="en-US" sz="4000" b="1" dirty="0"/>
          </a:p>
          <a:p>
            <a:pPr marL="0" indent="0">
              <a:buNone/>
            </a:pPr>
            <a:endParaRPr lang="en-US" dirty="0"/>
          </a:p>
        </p:txBody>
      </p:sp>
      <p:pic>
        <p:nvPicPr>
          <p:cNvPr id="3074" name="Picture 2" descr="D:\Lutfullahil Mehdee\Marketing or Promotions\Tools\Media\Photos\Random Photos\^749812CC73AE0144780A8B1561F9423FA675C67F7849BA535F^pimgpsh_fullsize_dist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5169" y="1143158"/>
            <a:ext cx="2968831" cy="400034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356260" y="2083825"/>
            <a:ext cx="5686300" cy="212004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just">
              <a:lnSpc>
                <a:spcPct val="150000"/>
              </a:lnSpc>
            </a:pPr>
            <a:r>
              <a:rPr lang="en-US" sz="1400" dirty="0">
                <a:solidFill>
                  <a:schemeClr val="bg1"/>
                </a:solidFill>
                <a:effectLst/>
              </a:rPr>
              <a:t>Running an institution can be a very daunting task in today’s educational environment. Competition between students leads to competition between Institutions. The basic challenge of an Institution is to centralize, track, and resolve student issues, manage the various academic activities and operations through information in a flawless manner and deliver quality result oriented education. Our system will aid an educational organization to manage both their academic and administrative activities which is always a challenging and time taking as well.</a:t>
            </a:r>
            <a:endParaRPr lang="en-US" sz="1400" b="1" dirty="0">
              <a:solidFill>
                <a:schemeClr val="bg1"/>
              </a:solidFill>
            </a:endParaRPr>
          </a:p>
        </p:txBody>
      </p:sp>
      <p:sp>
        <p:nvSpPr>
          <p:cNvPr id="7" name="Title 1"/>
          <p:cNvSpPr txBox="1">
            <a:spLocks/>
          </p:cNvSpPr>
          <p:nvPr/>
        </p:nvSpPr>
        <p:spPr>
          <a:xfrm>
            <a:off x="203859" y="1024403"/>
            <a:ext cx="5838701" cy="7253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ctr"/>
            <a:r>
              <a:rPr lang="en-US" sz="3200" b="1" dirty="0">
                <a:solidFill>
                  <a:schemeClr val="bg1"/>
                </a:solidFill>
              </a:rPr>
              <a:t>The Academic ERP</a:t>
            </a:r>
          </a:p>
        </p:txBody>
      </p:sp>
      <p:pic>
        <p:nvPicPr>
          <p:cNvPr id="9" name="Picture 2" descr="D:\Lutfullahil Mehdee\Marketing or Promotions\Tools\Office Softs\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985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54" y="208903"/>
            <a:ext cx="7917936" cy="725349"/>
          </a:xfrm>
        </p:spPr>
        <p:txBody>
          <a:bodyPr>
            <a:noAutofit/>
          </a:bodyPr>
          <a:lstStyle/>
          <a:p>
            <a:r>
              <a:rPr lang="en-US" b="1" dirty="0">
                <a:solidFill>
                  <a:schemeClr val="bg1"/>
                </a:solidFill>
                <a:effectLst/>
              </a:rPr>
              <a:t>Systems We Offer Under Academic ERP</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pic>
        <p:nvPicPr>
          <p:cNvPr id="3075" name="Picture 3" descr="C:\Users\Mehdee\Deskto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4410"/>
            <a:ext cx="9144000" cy="38490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Lutfullahil Mehdee\Marketing or Promotions\Tools\Office Softs\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219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11239" y="1158226"/>
            <a:ext cx="6474543" cy="3508626"/>
          </a:xfrm>
        </p:spPr>
        <p:txBody>
          <a:bodyPr>
            <a:normAutofit/>
          </a:bodyPr>
          <a:lstStyle/>
          <a:p>
            <a:pPr lvl="0" algn="just">
              <a:lnSpc>
                <a:spcPct val="160000"/>
              </a:lnSpc>
              <a:buBlip>
                <a:blip r:embed="rId2"/>
              </a:buBlip>
            </a:pPr>
            <a:r>
              <a:rPr lang="en-US" sz="1800" dirty="0"/>
              <a:t>Menu Management</a:t>
            </a:r>
          </a:p>
          <a:p>
            <a:pPr lvl="0" algn="just">
              <a:lnSpc>
                <a:spcPct val="160000"/>
              </a:lnSpc>
              <a:buBlip>
                <a:blip r:embed="rId2"/>
              </a:buBlip>
            </a:pPr>
            <a:r>
              <a:rPr lang="en-US" sz="1800" dirty="0"/>
              <a:t>Banner Picture management</a:t>
            </a:r>
          </a:p>
          <a:p>
            <a:pPr lvl="0" algn="just">
              <a:lnSpc>
                <a:spcPct val="160000"/>
              </a:lnSpc>
              <a:buBlip>
                <a:blip r:embed="rId2"/>
              </a:buBlip>
            </a:pPr>
            <a:r>
              <a:rPr lang="en-US" sz="1800" dirty="0"/>
              <a:t>Photo/Video  Management</a:t>
            </a:r>
          </a:p>
          <a:p>
            <a:pPr lvl="0" algn="just">
              <a:lnSpc>
                <a:spcPct val="160000"/>
              </a:lnSpc>
              <a:buBlip>
                <a:blip r:embed="rId2"/>
              </a:buBlip>
            </a:pPr>
            <a:r>
              <a:rPr lang="en-US" sz="1800" dirty="0"/>
              <a:t>Manage Academic Calendar</a:t>
            </a:r>
          </a:p>
          <a:p>
            <a:pPr lvl="0" algn="just">
              <a:lnSpc>
                <a:spcPct val="160000"/>
              </a:lnSpc>
              <a:buBlip>
                <a:blip r:embed="rId2"/>
              </a:buBlip>
            </a:pPr>
            <a:r>
              <a:rPr lang="en-US" sz="1800" dirty="0"/>
              <a:t>Mange Academic Events</a:t>
            </a:r>
          </a:p>
          <a:p>
            <a:pPr algn="just">
              <a:lnSpc>
                <a:spcPct val="160000"/>
              </a:lnSpc>
              <a:buBlip>
                <a:blip r:embed="rId2"/>
              </a:buBlip>
            </a:pPr>
            <a:r>
              <a:rPr lang="en-US" sz="1800" dirty="0"/>
              <a:t>Chairman/Principal’s Message</a:t>
            </a:r>
          </a:p>
          <a:p>
            <a:pPr lvl="0" algn="just">
              <a:lnSpc>
                <a:spcPct val="160000"/>
              </a:lnSpc>
              <a:buBlip>
                <a:blip r:embed="rId2"/>
              </a:buBlip>
            </a:pPr>
            <a:r>
              <a:rPr lang="en-US" sz="1800" dirty="0"/>
              <a:t>Manage Notice and News </a:t>
            </a:r>
          </a:p>
          <a:p>
            <a:pPr marL="0" indent="0" algn="just">
              <a:lnSpc>
                <a:spcPct val="160000"/>
              </a:lnSpc>
              <a:buNone/>
            </a:pPr>
            <a:endParaRPr lang="en-US" sz="1800" dirty="0"/>
          </a:p>
        </p:txBody>
      </p:sp>
      <p:sp>
        <p:nvSpPr>
          <p:cNvPr id="4" name="Title 1"/>
          <p:cNvSpPr>
            <a:spLocks noGrp="1"/>
          </p:cNvSpPr>
          <p:nvPr>
            <p:ph type="title"/>
          </p:nvPr>
        </p:nvSpPr>
        <p:spPr>
          <a:xfrm>
            <a:off x="2073658" y="551725"/>
            <a:ext cx="6927839" cy="725349"/>
          </a:xfrm>
        </p:spPr>
        <p:txBody>
          <a:bodyPr>
            <a:normAutofit fontScale="90000"/>
          </a:bodyPr>
          <a:lstStyle/>
          <a:p>
            <a:r>
              <a:rPr lang="en-US" b="1" dirty="0">
                <a:solidFill>
                  <a:schemeClr val="bg1"/>
                </a:solidFill>
              </a:rPr>
              <a:t>Dynamic Website</a:t>
            </a:r>
            <a:br>
              <a:rPr lang="en-US" b="1" dirty="0"/>
            </a:br>
            <a:endParaRPr lang="en-US" dirty="0"/>
          </a:p>
        </p:txBody>
      </p:sp>
      <p:pic>
        <p:nvPicPr>
          <p:cNvPr id="5" name="Picture 2" descr="D:\Lutfullahil Mehdee\Marketing or Promotions\Tools\Office Softs\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2727" y="0"/>
            <a:ext cx="831272" cy="81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416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1237</Words>
  <Application>Microsoft Office PowerPoint</Application>
  <PresentationFormat>On-screen Show (16:9)</PresentationFormat>
  <Paragraphs>157</Paragraphs>
  <Slides>42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Times New Roman</vt:lpstr>
      <vt:lpstr>Office Theme</vt:lpstr>
      <vt:lpstr>ACADEMIC ERP</vt:lpstr>
      <vt:lpstr>About VIVID</vt:lpstr>
      <vt:lpstr>Our Vision</vt:lpstr>
      <vt:lpstr>Our Mission</vt:lpstr>
      <vt:lpstr>Our Inspirations</vt:lpstr>
      <vt:lpstr>What Makes VIVID Special</vt:lpstr>
      <vt:lpstr>Now come to the focal point</vt:lpstr>
      <vt:lpstr>Systems We Offer Under Academic ERP</vt:lpstr>
      <vt:lpstr>Dynamic Website </vt:lpstr>
      <vt:lpstr>PowerPoint Presentation</vt:lpstr>
      <vt:lpstr>Online Tuition Fees Collection System </vt:lpstr>
      <vt:lpstr>Online Tuition Fees Collection System </vt:lpstr>
      <vt:lpstr>Online Tuition Fees Collection System </vt:lpstr>
      <vt:lpstr>Online Tuition Fees Collection System (Tcash) </vt:lpstr>
      <vt:lpstr>Online Tuition Fees Collection System (Pay-Sleep) </vt:lpstr>
      <vt:lpstr>The Process of Online Payment System (Tkash)</vt:lpstr>
      <vt:lpstr>The Process of Online Payment System (Bkash)</vt:lpstr>
      <vt:lpstr> Dynamic Fees Collection System </vt:lpstr>
      <vt:lpstr> Dynamic Fees Collection System (Fees Print) </vt:lpstr>
      <vt:lpstr>PowerPoint Presentation</vt:lpstr>
      <vt:lpstr> Result Processing System </vt:lpstr>
      <vt:lpstr>PowerPoint Presentation</vt:lpstr>
      <vt:lpstr>PowerPoint Presentation</vt:lpstr>
      <vt:lpstr>PowerPoint Presentation</vt:lpstr>
      <vt:lpstr>PowerPoint Presentation</vt:lpstr>
      <vt:lpstr>PowerPoint Presentation</vt:lpstr>
      <vt:lpstr>Portals</vt:lpstr>
      <vt:lpstr>Admin Portal</vt:lpstr>
      <vt:lpstr>Teacher Portal</vt:lpstr>
      <vt:lpstr>Student or Parent Portal</vt:lpstr>
      <vt:lpstr>Student or Parent Portal (Attendance Report)</vt:lpstr>
      <vt:lpstr>Student or Parent Portal (Documents)</vt:lpstr>
      <vt:lpstr>Student Management System</vt:lpstr>
      <vt:lpstr>Student Management System</vt:lpstr>
      <vt:lpstr>Attendance Management System</vt:lpstr>
      <vt:lpstr>Attendance Management System</vt:lpstr>
      <vt:lpstr>Accounting Management System</vt:lpstr>
      <vt:lpstr>Master Entry (Sub-Ledger)</vt:lpstr>
      <vt:lpstr>Vouchers (Journal Voucher)</vt:lpstr>
      <vt:lpstr>Reports (Trial Balance)</vt:lpstr>
      <vt:lpstr>Our Proposal &amp;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2022-12-23T11:23:25Z</dcterms:modified>
</cp:coreProperties>
</file>